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2"/>
  </p:notesMasterIdLst>
  <p:sldIdLst>
    <p:sldId id="261" r:id="rId6"/>
    <p:sldId id="293" r:id="rId7"/>
    <p:sldId id="300" r:id="rId8"/>
    <p:sldId id="292" r:id="rId9"/>
    <p:sldId id="301" r:id="rId10"/>
    <p:sldId id="308" r:id="rId11"/>
    <p:sldId id="309" r:id="rId12"/>
    <p:sldId id="307" r:id="rId13"/>
    <p:sldId id="310" r:id="rId14"/>
    <p:sldId id="306" r:id="rId15"/>
    <p:sldId id="311" r:id="rId16"/>
    <p:sldId id="305" r:id="rId17"/>
    <p:sldId id="312" r:id="rId18"/>
    <p:sldId id="299" r:id="rId19"/>
    <p:sldId id="313" r:id="rId20"/>
    <p:sldId id="295" r:id="rId21"/>
  </p:sldIdLst>
  <p:sldSz cx="12192000" cy="6858000"/>
  <p:notesSz cx="6797675" cy="992822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ehwiler, Daniel (CSI-Consulting AG)" initials="GD(A" lastIdx="1" clrIdx="0">
    <p:extLst>
      <p:ext uri="{19B8F6BF-5375-455C-9EA6-DF929625EA0E}">
        <p15:presenceInfo xmlns:p15="http://schemas.microsoft.com/office/powerpoint/2012/main" userId="S::ga@int.csiconsulting.ch::38a77f21-0c25-4f1f-8191-fe97e3e1d0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FF0000"/>
    <a:srgbClr val="BD0000"/>
    <a:srgbClr val="CE3D38"/>
    <a:srgbClr val="F1F6F8"/>
    <a:srgbClr val="F1F1F1"/>
    <a:srgbClr val="E6E6E6"/>
    <a:srgbClr val="FFB33F"/>
    <a:srgbClr val="4C61BA"/>
    <a:srgbClr val="72B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7292A2E-F333-43FB-9621-5CBBE7FDCDCB}" styleName="Helle Formatvorlage 2 - Akz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4" autoAdjust="0"/>
    <p:restoredTop sz="96357" autoAdjust="0"/>
  </p:normalViewPr>
  <p:slideViewPr>
    <p:cSldViewPr snapToGrid="0">
      <p:cViewPr varScale="1">
        <p:scale>
          <a:sx n="127" d="100"/>
          <a:sy n="127" d="100"/>
        </p:scale>
        <p:origin x="288" y="17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1"/>
            <a:ext cx="2945659" cy="498135"/>
          </a:xfrm>
          <a:prstGeom prst="rect">
            <a:avLst/>
          </a:prstGeom>
        </p:spPr>
        <p:txBody>
          <a:bodyPr vert="horz" lIns="92135" tIns="46067" rIns="92135" bIns="46067" rtlCol="0"/>
          <a:lstStyle>
            <a:lvl1pPr algn="l">
              <a:defRPr sz="1200"/>
            </a:lvl1pPr>
          </a:lstStyle>
          <a:p>
            <a:endParaRPr lang="de-CH"/>
          </a:p>
        </p:txBody>
      </p:sp>
      <p:sp>
        <p:nvSpPr>
          <p:cNvPr id="3" name="Datumsplatzhalter 2"/>
          <p:cNvSpPr>
            <a:spLocks noGrp="1"/>
          </p:cNvSpPr>
          <p:nvPr>
            <p:ph type="dt" idx="1"/>
          </p:nvPr>
        </p:nvSpPr>
        <p:spPr>
          <a:xfrm>
            <a:off x="3850444" y="1"/>
            <a:ext cx="2945659" cy="498135"/>
          </a:xfrm>
          <a:prstGeom prst="rect">
            <a:avLst/>
          </a:prstGeom>
        </p:spPr>
        <p:txBody>
          <a:bodyPr vert="horz" lIns="92135" tIns="46067" rIns="92135" bIns="46067" rtlCol="0"/>
          <a:lstStyle>
            <a:lvl1pPr algn="r">
              <a:defRPr sz="1200"/>
            </a:lvl1pPr>
          </a:lstStyle>
          <a:p>
            <a:fld id="{9DAD1FB6-D2E3-4A4B-A165-AF24645A4988}" type="datetimeFigureOut">
              <a:rPr lang="de-CH" smtClean="0"/>
              <a:t>14.10.20</a:t>
            </a:fld>
            <a:endParaRPr lang="de-CH"/>
          </a:p>
        </p:txBody>
      </p:sp>
      <p:sp>
        <p:nvSpPr>
          <p:cNvPr id="4" name="Folienbildplatzhalter 3"/>
          <p:cNvSpPr>
            <a:spLocks noGrp="1" noRot="1" noChangeAspect="1"/>
          </p:cNvSpPr>
          <p:nvPr>
            <p:ph type="sldImg" idx="2"/>
          </p:nvPr>
        </p:nvSpPr>
        <p:spPr>
          <a:xfrm>
            <a:off x="419100" y="1239838"/>
            <a:ext cx="5959475" cy="3352800"/>
          </a:xfrm>
          <a:prstGeom prst="rect">
            <a:avLst/>
          </a:prstGeom>
          <a:noFill/>
          <a:ln w="12700">
            <a:solidFill>
              <a:prstClr val="black"/>
            </a:solidFill>
          </a:ln>
        </p:spPr>
        <p:txBody>
          <a:bodyPr vert="horz" lIns="92135" tIns="46067" rIns="92135" bIns="46067" rtlCol="0" anchor="ctr"/>
          <a:lstStyle/>
          <a:p>
            <a:endParaRPr lang="de-CH"/>
          </a:p>
        </p:txBody>
      </p:sp>
      <p:sp>
        <p:nvSpPr>
          <p:cNvPr id="5" name="Notizenplatzhalter 4"/>
          <p:cNvSpPr>
            <a:spLocks noGrp="1"/>
          </p:cNvSpPr>
          <p:nvPr>
            <p:ph type="body" sz="quarter" idx="3"/>
          </p:nvPr>
        </p:nvSpPr>
        <p:spPr>
          <a:xfrm>
            <a:off x="679768" y="4777958"/>
            <a:ext cx="5438140" cy="3909239"/>
          </a:xfrm>
          <a:prstGeom prst="rect">
            <a:avLst/>
          </a:prstGeom>
        </p:spPr>
        <p:txBody>
          <a:bodyPr vert="horz" lIns="92135" tIns="46067" rIns="92135" bIns="46067"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1" y="9430091"/>
            <a:ext cx="2945659" cy="498134"/>
          </a:xfrm>
          <a:prstGeom prst="rect">
            <a:avLst/>
          </a:prstGeom>
        </p:spPr>
        <p:txBody>
          <a:bodyPr vert="horz" lIns="92135" tIns="46067" rIns="92135" bIns="46067" rtlCol="0" anchor="b"/>
          <a:lstStyle>
            <a:lvl1pPr algn="l">
              <a:defRPr sz="1200"/>
            </a:lvl1pPr>
          </a:lstStyle>
          <a:p>
            <a:endParaRPr lang="de-CH"/>
          </a:p>
        </p:txBody>
      </p:sp>
      <p:sp>
        <p:nvSpPr>
          <p:cNvPr id="7" name="Foliennummernplatzhalter 6"/>
          <p:cNvSpPr>
            <a:spLocks noGrp="1"/>
          </p:cNvSpPr>
          <p:nvPr>
            <p:ph type="sldNum" sz="quarter" idx="5"/>
          </p:nvPr>
        </p:nvSpPr>
        <p:spPr>
          <a:xfrm>
            <a:off x="3850444" y="9430091"/>
            <a:ext cx="2945659" cy="498134"/>
          </a:xfrm>
          <a:prstGeom prst="rect">
            <a:avLst/>
          </a:prstGeom>
        </p:spPr>
        <p:txBody>
          <a:bodyPr vert="horz" lIns="92135" tIns="46067" rIns="92135" bIns="46067" rtlCol="0" anchor="b"/>
          <a:lstStyle>
            <a:lvl1pPr algn="r">
              <a:defRPr sz="1200"/>
            </a:lvl1pPr>
          </a:lstStyle>
          <a:p>
            <a:fld id="{81F4F461-5A55-4F2E-8D20-B702EEEBD0F6}" type="slidenum">
              <a:rPr lang="de-CH" smtClean="0"/>
              <a:t>‹#›</a:t>
            </a:fld>
            <a:endParaRPr lang="de-CH"/>
          </a:p>
        </p:txBody>
      </p:sp>
    </p:spTree>
    <p:extLst>
      <p:ext uri="{BB962C8B-B14F-4D97-AF65-F5344CB8AC3E}">
        <p14:creationId xmlns:p14="http://schemas.microsoft.com/office/powerpoint/2010/main" val="1062789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20000" y="2160000"/>
            <a:ext cx="10800000" cy="2880000"/>
          </a:xfrm>
        </p:spPr>
        <p:txBody>
          <a:bodyPr anchor="t" anchorCtr="0">
            <a:normAutofit/>
          </a:bodyPr>
          <a:lstStyle>
            <a:lvl1pPr algn="l">
              <a:defRPr sz="5400"/>
            </a:lvl1pPr>
          </a:lstStyle>
          <a:p>
            <a:r>
              <a:rPr lang="en-GB" altLang="de-DE" noProof="0" dirty="0" err="1"/>
              <a:t>Hier</a:t>
            </a:r>
            <a:r>
              <a:rPr lang="en-GB" altLang="de-DE" noProof="0" dirty="0"/>
              <a:t> </a:t>
            </a:r>
            <a:r>
              <a:rPr lang="en-GB" altLang="de-DE" noProof="0" dirty="0" err="1"/>
              <a:t>steht</a:t>
            </a:r>
            <a:r>
              <a:rPr lang="en-GB" altLang="de-DE" noProof="0" dirty="0"/>
              <a:t> der Name der </a:t>
            </a:r>
            <a:r>
              <a:rPr lang="en-GB" altLang="de-DE" noProof="0" dirty="0" err="1"/>
              <a:t>Präsentation</a:t>
            </a:r>
            <a:r>
              <a:rPr lang="en-GB" altLang="de-DE" noProof="0" dirty="0"/>
              <a:t> </a:t>
            </a:r>
            <a:r>
              <a:rPr lang="en-GB" altLang="de-DE" noProof="0" dirty="0" err="1"/>
              <a:t>geschrieben</a:t>
            </a:r>
            <a:endParaRPr lang="de-CH" dirty="0"/>
          </a:p>
        </p:txBody>
      </p:sp>
      <p:sp>
        <p:nvSpPr>
          <p:cNvPr id="3" name="Subtitle 2"/>
          <p:cNvSpPr>
            <a:spLocks noGrp="1"/>
          </p:cNvSpPr>
          <p:nvPr>
            <p:ph type="subTitle" idx="1" hasCustomPrompt="1"/>
          </p:nvPr>
        </p:nvSpPr>
        <p:spPr>
          <a:xfrm>
            <a:off x="720000" y="5256000"/>
            <a:ext cx="10800000" cy="1080000"/>
          </a:xfrm>
        </p:spPr>
        <p:txBody>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GB" altLang="de-DE" noProof="0" dirty="0"/>
              <a:t>Datum der </a:t>
            </a:r>
            <a:r>
              <a:rPr lang="en-GB" altLang="de-DE" noProof="0" dirty="0" err="1"/>
              <a:t>Präsentation</a:t>
            </a:r>
            <a:endParaRPr lang="en-GB" altLang="de-DE" noProof="0" dirty="0"/>
          </a:p>
        </p:txBody>
      </p:sp>
      <p:pic>
        <p:nvPicPr>
          <p:cNvPr id="7" name="Picture 37" descr="Logo_CMYK_pos"/>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8000" y="288000"/>
            <a:ext cx="1872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2"/>
          <p:cNvSpPr txBox="1">
            <a:spLocks noChangeArrowheads="1"/>
          </p:cNvSpPr>
          <p:nvPr userDrawn="1"/>
        </p:nvSpPr>
        <p:spPr bwMode="auto">
          <a:xfrm>
            <a:off x="8276872" y="360000"/>
            <a:ext cx="3240088"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nSpc>
                <a:spcPct val="105000"/>
              </a:lnSpc>
              <a:spcBef>
                <a:spcPct val="50000"/>
              </a:spcBef>
            </a:pPr>
            <a:r>
              <a:rPr lang="de-CH" altLang="de-DE" sz="800" dirty="0">
                <a:latin typeface="Arial" panose="020B0604020202020204" pitchFamily="34" charset="0"/>
              </a:rPr>
              <a:t>Eidgenössisches Departement für</a:t>
            </a:r>
            <a:br>
              <a:rPr lang="de-CH" altLang="de-DE" sz="800" dirty="0">
                <a:latin typeface="Arial" panose="020B0604020202020204" pitchFamily="34" charset="0"/>
              </a:rPr>
            </a:br>
            <a:r>
              <a:rPr lang="de-CH" altLang="de-DE" sz="800" dirty="0">
                <a:latin typeface="Arial" panose="020B0604020202020204" pitchFamily="34" charset="0"/>
              </a:rPr>
              <a:t>Umwelt, Verkehr, Energie und Kommunikation UVEK</a:t>
            </a:r>
          </a:p>
          <a:p>
            <a:pPr>
              <a:lnSpc>
                <a:spcPct val="105000"/>
              </a:lnSpc>
              <a:spcBef>
                <a:spcPct val="50000"/>
              </a:spcBef>
            </a:pPr>
            <a:r>
              <a:rPr lang="de-CH" altLang="de-DE" sz="800" b="1" dirty="0">
                <a:latin typeface="Arial" panose="020B0604020202020204" pitchFamily="34" charset="0"/>
              </a:rPr>
              <a:t>Bundesamt für Strassen ASTRA</a:t>
            </a:r>
          </a:p>
        </p:txBody>
      </p:sp>
      <p:sp>
        <p:nvSpPr>
          <p:cNvPr id="4" name="Datumsplatzhalter 3"/>
          <p:cNvSpPr>
            <a:spLocks noGrp="1"/>
          </p:cNvSpPr>
          <p:nvPr>
            <p:ph type="dt" sz="half" idx="10"/>
          </p:nvPr>
        </p:nvSpPr>
        <p:spPr/>
        <p:txBody>
          <a:bodyPr/>
          <a:lstStyle/>
          <a:p>
            <a:fld id="{EEAEC5EA-3B1A-478F-96A0-20BE0BA057B5}" type="datetime2">
              <a:rPr lang="de-CH" smtClean="0"/>
              <a:t>Mittwoch, 14. Oktober 2020</a:t>
            </a:fld>
            <a:endParaRPr lang="de-CH"/>
          </a:p>
        </p:txBody>
      </p:sp>
      <p:sp>
        <p:nvSpPr>
          <p:cNvPr id="5" name="Fußzeilenplatzhalter 4"/>
          <p:cNvSpPr>
            <a:spLocks noGrp="1"/>
          </p:cNvSpPr>
          <p:nvPr>
            <p:ph type="ftr" sz="quarter" idx="11"/>
          </p:nvPr>
        </p:nvSpPr>
        <p:spPr/>
        <p:txBody>
          <a:bodyPr/>
          <a:lstStyle/>
          <a:p>
            <a:r>
              <a:rPr lang="de-CH"/>
              <a:t>IP-Netz BSA</a:t>
            </a:r>
            <a:endParaRPr lang="de-CH" dirty="0"/>
          </a:p>
        </p:txBody>
      </p:sp>
      <p:sp>
        <p:nvSpPr>
          <p:cNvPr id="6" name="Foliennummernplatzhalter 5"/>
          <p:cNvSpPr>
            <a:spLocks noGrp="1"/>
          </p:cNvSpPr>
          <p:nvPr>
            <p:ph type="sldNum" sz="quarter" idx="12"/>
          </p:nvPr>
        </p:nvSpPr>
        <p:spPr/>
        <p:txBody>
          <a:bodyPr/>
          <a:lstStyle/>
          <a:p>
            <a:fld id="{FAED6F7E-3FF8-47FA-845C-22A630F5684A}" type="slidenum">
              <a:rPr lang="de-CH" smtClean="0"/>
              <a:pPr/>
              <a:t>‹#›</a:t>
            </a:fld>
            <a:endParaRPr lang="de-CH"/>
          </a:p>
        </p:txBody>
      </p:sp>
    </p:spTree>
    <p:extLst>
      <p:ext uri="{BB962C8B-B14F-4D97-AF65-F5344CB8AC3E}">
        <p14:creationId xmlns:p14="http://schemas.microsoft.com/office/powerpoint/2010/main" val="615843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de-CH"/>
          </a:p>
        </p:txBody>
      </p:sp>
      <p:sp>
        <p:nvSpPr>
          <p:cNvPr id="3" name="Vertical Text Placehold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e Placeholder 3"/>
          <p:cNvSpPr>
            <a:spLocks noGrp="1"/>
          </p:cNvSpPr>
          <p:nvPr>
            <p:ph type="dt" sz="half" idx="10"/>
          </p:nvPr>
        </p:nvSpPr>
        <p:spPr/>
        <p:txBody>
          <a:bodyPr/>
          <a:lstStyle/>
          <a:p>
            <a:fld id="{D7C020B0-C726-4FA5-A24E-369D1CFB6858}" type="datetime2">
              <a:rPr lang="de-CH" smtClean="0"/>
              <a:t>Mittwoch, 14. Oktober 2020</a:t>
            </a:fld>
            <a:endParaRPr lang="de-CH"/>
          </a:p>
        </p:txBody>
      </p:sp>
      <p:sp>
        <p:nvSpPr>
          <p:cNvPr id="5" name="Footer Placeholder 4"/>
          <p:cNvSpPr>
            <a:spLocks noGrp="1"/>
          </p:cNvSpPr>
          <p:nvPr>
            <p:ph type="ftr" sz="quarter" idx="11"/>
          </p:nvPr>
        </p:nvSpPr>
        <p:spPr/>
        <p:txBody>
          <a:bodyPr/>
          <a:lstStyle/>
          <a:p>
            <a:r>
              <a:rPr lang="de-CH"/>
              <a:t>IP-Netz BSA</a:t>
            </a:r>
          </a:p>
        </p:txBody>
      </p:sp>
      <p:sp>
        <p:nvSpPr>
          <p:cNvPr id="6" name="Slide Number Placeholder 5"/>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2492645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12000" y="288000"/>
            <a:ext cx="2808000" cy="6120000"/>
          </a:xfrm>
        </p:spPr>
        <p:txBody>
          <a:bodyPr vert="eaVert"/>
          <a:lstStyle/>
          <a:p>
            <a:r>
              <a:rPr lang="de-DE"/>
              <a:t>Titelmasterformat durch Klicken bearbeiten</a:t>
            </a:r>
            <a:endParaRPr lang="de-CH"/>
          </a:p>
        </p:txBody>
      </p:sp>
      <p:sp>
        <p:nvSpPr>
          <p:cNvPr id="3" name="Vertical Text Placeholder 2"/>
          <p:cNvSpPr>
            <a:spLocks noGrp="1"/>
          </p:cNvSpPr>
          <p:nvPr>
            <p:ph type="body" orient="vert" idx="1"/>
          </p:nvPr>
        </p:nvSpPr>
        <p:spPr>
          <a:xfrm>
            <a:off x="720000" y="288000"/>
            <a:ext cx="7920000" cy="612000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e Placeholder 3"/>
          <p:cNvSpPr>
            <a:spLocks noGrp="1"/>
          </p:cNvSpPr>
          <p:nvPr>
            <p:ph type="dt" sz="half" idx="10"/>
          </p:nvPr>
        </p:nvSpPr>
        <p:spPr/>
        <p:txBody>
          <a:bodyPr/>
          <a:lstStyle/>
          <a:p>
            <a:fld id="{B2A7D3C8-8BE9-43FF-A0CA-C2CDC98F982C}" type="datetime2">
              <a:rPr lang="de-CH" smtClean="0"/>
              <a:t>Mittwoch, 14. Oktober 2020</a:t>
            </a:fld>
            <a:endParaRPr lang="de-CH"/>
          </a:p>
        </p:txBody>
      </p:sp>
      <p:sp>
        <p:nvSpPr>
          <p:cNvPr id="5" name="Footer Placeholder 4"/>
          <p:cNvSpPr>
            <a:spLocks noGrp="1"/>
          </p:cNvSpPr>
          <p:nvPr>
            <p:ph type="ftr" sz="quarter" idx="11"/>
          </p:nvPr>
        </p:nvSpPr>
        <p:spPr/>
        <p:txBody>
          <a:bodyPr/>
          <a:lstStyle/>
          <a:p>
            <a:r>
              <a:rPr lang="de-CH"/>
              <a:t>IP-Netz BSA</a:t>
            </a:r>
          </a:p>
        </p:txBody>
      </p:sp>
      <p:sp>
        <p:nvSpPr>
          <p:cNvPr id="6" name="Slide Number Placeholder 5"/>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2566135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00" y="1224000"/>
            <a:ext cx="10800000" cy="52200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e Placeholder 3"/>
          <p:cNvSpPr>
            <a:spLocks noGrp="1"/>
          </p:cNvSpPr>
          <p:nvPr>
            <p:ph type="dt" sz="half" idx="10"/>
          </p:nvPr>
        </p:nvSpPr>
        <p:spPr/>
        <p:txBody>
          <a:bodyPr/>
          <a:lstStyle/>
          <a:p>
            <a:fld id="{80C5C34B-59A8-4710-B618-6064A40D7DDA}" type="datetime2">
              <a:rPr lang="de-CH" smtClean="0"/>
              <a:t>Mittwoch, 14. Oktober 2020</a:t>
            </a:fld>
            <a:endParaRPr lang="de-CH"/>
          </a:p>
        </p:txBody>
      </p:sp>
      <p:sp>
        <p:nvSpPr>
          <p:cNvPr id="5" name="Footer Placeholder 4"/>
          <p:cNvSpPr>
            <a:spLocks noGrp="1"/>
          </p:cNvSpPr>
          <p:nvPr>
            <p:ph type="ftr" sz="quarter" idx="11"/>
          </p:nvPr>
        </p:nvSpPr>
        <p:spPr/>
        <p:txBody>
          <a:bodyPr/>
          <a:lstStyle/>
          <a:p>
            <a:r>
              <a:rPr lang="de-CH"/>
              <a:t>IP-Netz BSA</a:t>
            </a:r>
            <a:endParaRPr lang="de-CH" dirty="0"/>
          </a:p>
        </p:txBody>
      </p:sp>
      <p:sp>
        <p:nvSpPr>
          <p:cNvPr id="6" name="Slide Number Placeholder 5"/>
          <p:cNvSpPr>
            <a:spLocks noGrp="1"/>
          </p:cNvSpPr>
          <p:nvPr>
            <p:ph type="sldNum" sz="quarter" idx="12"/>
          </p:nvPr>
        </p:nvSpPr>
        <p:spPr/>
        <p:txBody>
          <a:bodyPr/>
          <a:lstStyle/>
          <a:p>
            <a:fld id="{FAED6F7E-3FF8-47FA-845C-22A630F5684A}" type="slidenum">
              <a:rPr lang="de-CH" smtClean="0"/>
              <a:t>‹#›</a:t>
            </a:fld>
            <a:endParaRPr lang="de-CH"/>
          </a:p>
        </p:txBody>
      </p:sp>
      <p:sp>
        <p:nvSpPr>
          <p:cNvPr id="9" name="Title Placeholder 1"/>
          <p:cNvSpPr>
            <a:spLocks noGrp="1"/>
          </p:cNvSpPr>
          <p:nvPr>
            <p:ph type="title" hasCustomPrompt="1"/>
          </p:nvPr>
        </p:nvSpPr>
        <p:spPr>
          <a:xfrm>
            <a:off x="720000" y="288000"/>
            <a:ext cx="10800000" cy="900000"/>
          </a:xfrm>
          <a:prstGeom prst="rect">
            <a:avLst/>
          </a:prstGeom>
        </p:spPr>
        <p:txBody>
          <a:bodyPr vert="horz" wrap="square" lIns="91440" tIns="36000" rIns="91440" bIns="36000" rtlCol="0" anchor="t" anchorCtr="0">
            <a:noAutofit/>
          </a:bodyPr>
          <a:lstStyle>
            <a:lvl1pPr>
              <a:defRPr sz="3600" b="1" i="0">
                <a:latin typeface="+mj-lt"/>
              </a:defRPr>
            </a:lvl1pPr>
          </a:lstStyle>
          <a:p>
            <a:r>
              <a:rPr lang="de-DE" dirty="0"/>
              <a:t>Titelmasterformat (durch Klicken bearbeiten)</a:t>
            </a:r>
            <a:endParaRPr lang="de-CH" dirty="0"/>
          </a:p>
        </p:txBody>
      </p:sp>
    </p:spTree>
    <p:extLst>
      <p:ext uri="{BB962C8B-B14F-4D97-AF65-F5344CB8AC3E}">
        <p14:creationId xmlns:p14="http://schemas.microsoft.com/office/powerpoint/2010/main" val="1662792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0000" y="1620000"/>
            <a:ext cx="10800000" cy="2880000"/>
          </a:xfrm>
        </p:spPr>
        <p:txBody>
          <a:bodyPr anchor="b"/>
          <a:lstStyle>
            <a:lvl1pPr>
              <a:defRPr sz="6000"/>
            </a:lvl1pPr>
          </a:lstStyle>
          <a:p>
            <a:r>
              <a:rPr lang="de-DE"/>
              <a:t>Titelmasterformat durch Klicken bearbeiten</a:t>
            </a:r>
            <a:endParaRPr lang="de-CH"/>
          </a:p>
        </p:txBody>
      </p:sp>
      <p:sp>
        <p:nvSpPr>
          <p:cNvPr id="3" name="Text Placeholder 2"/>
          <p:cNvSpPr>
            <a:spLocks noGrp="1"/>
          </p:cNvSpPr>
          <p:nvPr>
            <p:ph type="body" idx="1"/>
          </p:nvPr>
        </p:nvSpPr>
        <p:spPr>
          <a:xfrm>
            <a:off x="720000" y="4680000"/>
            <a:ext cx="10800000" cy="1440000"/>
          </a:xfrm>
        </p:spPr>
        <p:txBody>
          <a:bodyPr>
            <a:normAutofit/>
          </a:bodyPr>
          <a:lstStyle>
            <a:lvl1pPr marL="0" indent="0">
              <a:buNone/>
              <a:defRPr lang="de-DE" sz="2400" kern="1200" dirty="0" smtClean="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lvl="0" indent="0" algn="l" rtl="0" eaLnBrk="0" fontAlgn="base" hangingPunct="0">
              <a:spcBef>
                <a:spcPct val="20000"/>
              </a:spcBef>
              <a:spcAft>
                <a:spcPct val="0"/>
              </a:spcAft>
              <a:buNone/>
            </a:pPr>
            <a:r>
              <a:rPr lang="de-DE" dirty="0"/>
              <a:t>Textmasterformat bearbeiten</a:t>
            </a:r>
          </a:p>
        </p:txBody>
      </p:sp>
      <p:sp>
        <p:nvSpPr>
          <p:cNvPr id="4" name="Date Placeholder 3"/>
          <p:cNvSpPr>
            <a:spLocks noGrp="1"/>
          </p:cNvSpPr>
          <p:nvPr>
            <p:ph type="dt" sz="half" idx="10"/>
          </p:nvPr>
        </p:nvSpPr>
        <p:spPr/>
        <p:txBody>
          <a:bodyPr/>
          <a:lstStyle/>
          <a:p>
            <a:fld id="{0203BEAF-8A43-4439-AFFD-A875800F237A}" type="datetime2">
              <a:rPr lang="de-CH" smtClean="0"/>
              <a:t>Mittwoch, 14. Oktober 2020</a:t>
            </a:fld>
            <a:endParaRPr lang="de-CH"/>
          </a:p>
        </p:txBody>
      </p:sp>
      <p:sp>
        <p:nvSpPr>
          <p:cNvPr id="5" name="Footer Placeholder 4"/>
          <p:cNvSpPr>
            <a:spLocks noGrp="1"/>
          </p:cNvSpPr>
          <p:nvPr>
            <p:ph type="ftr" sz="quarter" idx="11"/>
          </p:nvPr>
        </p:nvSpPr>
        <p:spPr/>
        <p:txBody>
          <a:bodyPr/>
          <a:lstStyle/>
          <a:p>
            <a:r>
              <a:rPr lang="de-CH"/>
              <a:t>IP-Netz BSA</a:t>
            </a:r>
          </a:p>
        </p:txBody>
      </p:sp>
      <p:sp>
        <p:nvSpPr>
          <p:cNvPr id="6" name="Slide Number Placeholder 5"/>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148886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de-CH"/>
          </a:p>
        </p:txBody>
      </p:sp>
      <p:sp>
        <p:nvSpPr>
          <p:cNvPr id="3" name="Content Placeholder 2"/>
          <p:cNvSpPr>
            <a:spLocks noGrp="1"/>
          </p:cNvSpPr>
          <p:nvPr>
            <p:ph sz="half" idx="1"/>
          </p:nvPr>
        </p:nvSpPr>
        <p:spPr>
          <a:xfrm>
            <a:off x="720000" y="1224000"/>
            <a:ext cx="5328000" cy="522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Content Placeholder 3"/>
          <p:cNvSpPr>
            <a:spLocks noGrp="1"/>
          </p:cNvSpPr>
          <p:nvPr>
            <p:ph sz="half" idx="2"/>
          </p:nvPr>
        </p:nvSpPr>
        <p:spPr>
          <a:xfrm>
            <a:off x="6192000" y="1224000"/>
            <a:ext cx="5328000" cy="522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e Placeholder 4"/>
          <p:cNvSpPr>
            <a:spLocks noGrp="1"/>
          </p:cNvSpPr>
          <p:nvPr>
            <p:ph type="dt" sz="half" idx="10"/>
          </p:nvPr>
        </p:nvSpPr>
        <p:spPr/>
        <p:txBody>
          <a:bodyPr/>
          <a:lstStyle/>
          <a:p>
            <a:fld id="{DA9952C5-3C0F-4E24-A641-8B9ED498EBB0}" type="datetime2">
              <a:rPr lang="de-CH" smtClean="0"/>
              <a:t>Mittwoch, 14. Oktober 2020</a:t>
            </a:fld>
            <a:endParaRPr lang="de-CH"/>
          </a:p>
        </p:txBody>
      </p:sp>
      <p:sp>
        <p:nvSpPr>
          <p:cNvPr id="6" name="Footer Placeholder 5"/>
          <p:cNvSpPr>
            <a:spLocks noGrp="1"/>
          </p:cNvSpPr>
          <p:nvPr>
            <p:ph type="ftr" sz="quarter" idx="11"/>
          </p:nvPr>
        </p:nvSpPr>
        <p:spPr/>
        <p:txBody>
          <a:bodyPr/>
          <a:lstStyle/>
          <a:p>
            <a:r>
              <a:rPr lang="de-CH"/>
              <a:t>IP-Netz BSA</a:t>
            </a:r>
          </a:p>
        </p:txBody>
      </p:sp>
      <p:sp>
        <p:nvSpPr>
          <p:cNvPr id="7" name="Slide Number Placeholder 6"/>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982981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720000" y="288000"/>
            <a:ext cx="10800000" cy="900000"/>
          </a:xfrm>
        </p:spPr>
        <p:txBody>
          <a:bodyPr/>
          <a:lstStyle/>
          <a:p>
            <a:r>
              <a:rPr lang="de-DE"/>
              <a:t>Titelmasterformat durch Klicken bearbeiten</a:t>
            </a:r>
            <a:endParaRPr lang="de-CH"/>
          </a:p>
        </p:txBody>
      </p:sp>
      <p:sp>
        <p:nvSpPr>
          <p:cNvPr id="3" name="Text Placeholder 2"/>
          <p:cNvSpPr>
            <a:spLocks noGrp="1"/>
          </p:cNvSpPr>
          <p:nvPr>
            <p:ph type="body" idx="1"/>
          </p:nvPr>
        </p:nvSpPr>
        <p:spPr>
          <a:xfrm>
            <a:off x="719999" y="1260000"/>
            <a:ext cx="5328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Content Placeholder 3"/>
          <p:cNvSpPr>
            <a:spLocks noGrp="1"/>
          </p:cNvSpPr>
          <p:nvPr>
            <p:ph sz="half" idx="2"/>
          </p:nvPr>
        </p:nvSpPr>
        <p:spPr>
          <a:xfrm>
            <a:off x="720000" y="2016000"/>
            <a:ext cx="5328000" cy="44280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 Placeholder 4"/>
          <p:cNvSpPr>
            <a:spLocks noGrp="1"/>
          </p:cNvSpPr>
          <p:nvPr>
            <p:ph type="body" sz="quarter" idx="3"/>
          </p:nvPr>
        </p:nvSpPr>
        <p:spPr>
          <a:xfrm>
            <a:off x="6192000" y="1260000"/>
            <a:ext cx="5328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Content Placeholder 5"/>
          <p:cNvSpPr>
            <a:spLocks noGrp="1"/>
          </p:cNvSpPr>
          <p:nvPr>
            <p:ph sz="quarter" idx="4"/>
          </p:nvPr>
        </p:nvSpPr>
        <p:spPr>
          <a:xfrm>
            <a:off x="6192000" y="2016000"/>
            <a:ext cx="5328000" cy="4428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e Placeholder 6"/>
          <p:cNvSpPr>
            <a:spLocks noGrp="1"/>
          </p:cNvSpPr>
          <p:nvPr>
            <p:ph type="dt" sz="half" idx="10"/>
          </p:nvPr>
        </p:nvSpPr>
        <p:spPr/>
        <p:txBody>
          <a:bodyPr/>
          <a:lstStyle/>
          <a:p>
            <a:fld id="{9C650A33-8391-4A4D-B354-F6AE9EE4B229}" type="datetime2">
              <a:rPr lang="de-CH" smtClean="0"/>
              <a:t>Mittwoch, 14. Oktober 2020</a:t>
            </a:fld>
            <a:endParaRPr lang="de-CH"/>
          </a:p>
        </p:txBody>
      </p:sp>
      <p:sp>
        <p:nvSpPr>
          <p:cNvPr id="8" name="Footer Placeholder 7"/>
          <p:cNvSpPr>
            <a:spLocks noGrp="1"/>
          </p:cNvSpPr>
          <p:nvPr>
            <p:ph type="ftr" sz="quarter" idx="11"/>
          </p:nvPr>
        </p:nvSpPr>
        <p:spPr/>
        <p:txBody>
          <a:bodyPr/>
          <a:lstStyle/>
          <a:p>
            <a:r>
              <a:rPr lang="de-CH"/>
              <a:t>IP-Netz BSA</a:t>
            </a:r>
          </a:p>
        </p:txBody>
      </p:sp>
      <p:sp>
        <p:nvSpPr>
          <p:cNvPr id="9" name="Slide Number Placeholder 8"/>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2641192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de-CH"/>
          </a:p>
        </p:txBody>
      </p:sp>
      <p:sp>
        <p:nvSpPr>
          <p:cNvPr id="3" name="Date Placeholder 2"/>
          <p:cNvSpPr>
            <a:spLocks noGrp="1"/>
          </p:cNvSpPr>
          <p:nvPr>
            <p:ph type="dt" sz="half" idx="10"/>
          </p:nvPr>
        </p:nvSpPr>
        <p:spPr/>
        <p:txBody>
          <a:bodyPr/>
          <a:lstStyle/>
          <a:p>
            <a:fld id="{2C3ECA27-4040-4120-987D-17CE60239951}" type="datetime2">
              <a:rPr lang="de-CH" smtClean="0"/>
              <a:t>Mittwoch, 14. Oktober 2020</a:t>
            </a:fld>
            <a:endParaRPr lang="de-CH"/>
          </a:p>
        </p:txBody>
      </p:sp>
      <p:sp>
        <p:nvSpPr>
          <p:cNvPr id="4" name="Footer Placeholder 3"/>
          <p:cNvSpPr>
            <a:spLocks noGrp="1"/>
          </p:cNvSpPr>
          <p:nvPr>
            <p:ph type="ftr" sz="quarter" idx="11"/>
          </p:nvPr>
        </p:nvSpPr>
        <p:spPr/>
        <p:txBody>
          <a:bodyPr/>
          <a:lstStyle/>
          <a:p>
            <a:r>
              <a:rPr lang="de-CH"/>
              <a:t>IP-Netz BSA</a:t>
            </a:r>
          </a:p>
        </p:txBody>
      </p:sp>
      <p:sp>
        <p:nvSpPr>
          <p:cNvPr id="5" name="Slide Number Placeholder 4"/>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1236170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1FF29E-FF7C-44C6-A313-4C8D4A2ED83B}" type="datetime2">
              <a:rPr lang="de-CH" smtClean="0"/>
              <a:t>Mittwoch, 14. Oktober 2020</a:t>
            </a:fld>
            <a:endParaRPr lang="de-CH"/>
          </a:p>
        </p:txBody>
      </p:sp>
      <p:sp>
        <p:nvSpPr>
          <p:cNvPr id="3" name="Footer Placeholder 2"/>
          <p:cNvSpPr>
            <a:spLocks noGrp="1"/>
          </p:cNvSpPr>
          <p:nvPr>
            <p:ph type="ftr" sz="quarter" idx="11"/>
          </p:nvPr>
        </p:nvSpPr>
        <p:spPr/>
        <p:txBody>
          <a:bodyPr/>
          <a:lstStyle/>
          <a:p>
            <a:r>
              <a:rPr lang="de-CH"/>
              <a:t>IP-Netz BSA</a:t>
            </a:r>
          </a:p>
        </p:txBody>
      </p:sp>
      <p:sp>
        <p:nvSpPr>
          <p:cNvPr id="4" name="Slide Number Placeholder 3"/>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3992766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19999" y="288000"/>
            <a:ext cx="4284000" cy="1584000"/>
          </a:xfrm>
        </p:spPr>
        <p:txBody>
          <a:bodyPr anchor="b"/>
          <a:lstStyle>
            <a:lvl1pPr>
              <a:defRPr sz="3200"/>
            </a:lvl1pPr>
          </a:lstStyle>
          <a:p>
            <a:r>
              <a:rPr lang="de-DE"/>
              <a:t>Titelmasterformat durch Klicken bearbeiten</a:t>
            </a:r>
            <a:endParaRPr lang="de-CH"/>
          </a:p>
        </p:txBody>
      </p:sp>
      <p:sp>
        <p:nvSpPr>
          <p:cNvPr id="3" name="Content Placeholder 2"/>
          <p:cNvSpPr>
            <a:spLocks noGrp="1"/>
          </p:cNvSpPr>
          <p:nvPr>
            <p:ph idx="1"/>
          </p:nvPr>
        </p:nvSpPr>
        <p:spPr>
          <a:xfrm>
            <a:off x="5040000" y="1044000"/>
            <a:ext cx="6480000" cy="5400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 Placeholder 3"/>
          <p:cNvSpPr>
            <a:spLocks noGrp="1"/>
          </p:cNvSpPr>
          <p:nvPr>
            <p:ph type="body" sz="half" idx="2"/>
          </p:nvPr>
        </p:nvSpPr>
        <p:spPr>
          <a:xfrm>
            <a:off x="719999" y="1908000"/>
            <a:ext cx="4284000" cy="45360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e Placeholder 4"/>
          <p:cNvSpPr>
            <a:spLocks noGrp="1"/>
          </p:cNvSpPr>
          <p:nvPr>
            <p:ph type="dt" sz="half" idx="10"/>
          </p:nvPr>
        </p:nvSpPr>
        <p:spPr/>
        <p:txBody>
          <a:bodyPr/>
          <a:lstStyle/>
          <a:p>
            <a:fld id="{FEA704E2-B92F-4F61-9934-3FDDF03E18F9}" type="datetime2">
              <a:rPr lang="de-CH" smtClean="0"/>
              <a:t>Mittwoch, 14. Oktober 2020</a:t>
            </a:fld>
            <a:endParaRPr lang="de-CH"/>
          </a:p>
        </p:txBody>
      </p:sp>
      <p:sp>
        <p:nvSpPr>
          <p:cNvPr id="6" name="Footer Placeholder 5"/>
          <p:cNvSpPr>
            <a:spLocks noGrp="1"/>
          </p:cNvSpPr>
          <p:nvPr>
            <p:ph type="ftr" sz="quarter" idx="11"/>
          </p:nvPr>
        </p:nvSpPr>
        <p:spPr/>
        <p:txBody>
          <a:bodyPr/>
          <a:lstStyle/>
          <a:p>
            <a:r>
              <a:rPr lang="de-CH"/>
              <a:t>IP-Netz BSA</a:t>
            </a:r>
          </a:p>
        </p:txBody>
      </p:sp>
      <p:sp>
        <p:nvSpPr>
          <p:cNvPr id="7" name="Slide Number Placeholder 6"/>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4110755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0000" y="288000"/>
            <a:ext cx="4284000" cy="1584000"/>
          </a:xfrm>
        </p:spPr>
        <p:txBody>
          <a:bodyPr anchor="b"/>
          <a:lstStyle>
            <a:lvl1pPr>
              <a:defRPr sz="3200"/>
            </a:lvl1pPr>
          </a:lstStyle>
          <a:p>
            <a:r>
              <a:rPr lang="de-DE"/>
              <a:t>Titelmasterformat durch Klicken bearbeiten</a:t>
            </a:r>
            <a:endParaRPr lang="de-CH"/>
          </a:p>
        </p:txBody>
      </p:sp>
      <p:sp>
        <p:nvSpPr>
          <p:cNvPr id="3" name="Picture Placeholder 2"/>
          <p:cNvSpPr>
            <a:spLocks noGrp="1"/>
          </p:cNvSpPr>
          <p:nvPr>
            <p:ph type="pic" idx="1"/>
          </p:nvPr>
        </p:nvSpPr>
        <p:spPr>
          <a:xfrm>
            <a:off x="5040000" y="1044000"/>
            <a:ext cx="6480000" cy="5400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CH"/>
          </a:p>
        </p:txBody>
      </p:sp>
      <p:sp>
        <p:nvSpPr>
          <p:cNvPr id="4" name="Text Placeholder 3"/>
          <p:cNvSpPr>
            <a:spLocks noGrp="1"/>
          </p:cNvSpPr>
          <p:nvPr>
            <p:ph type="body" sz="half" idx="2"/>
          </p:nvPr>
        </p:nvSpPr>
        <p:spPr>
          <a:xfrm>
            <a:off x="720000" y="1908000"/>
            <a:ext cx="4284000" cy="4536000"/>
          </a:xfrm>
        </p:spPr>
        <p:txBody>
          <a:bodyPr vert="horz" lIns="91440" tIns="45720" rIns="91440" bIns="45720" rtlCol="0">
            <a:normAutofit/>
          </a:bodyPr>
          <a:lstStyle>
            <a:lvl1pPr>
              <a:defRPr lang="de-DE" sz="1600" smtClean="0"/>
            </a:lvl1pPr>
          </a:lstStyle>
          <a:p>
            <a:pPr marL="0" lvl="0" indent="0">
              <a:buNone/>
            </a:pPr>
            <a:r>
              <a:rPr lang="de-DE"/>
              <a:t>Textmasterformat bearbeiten</a:t>
            </a:r>
          </a:p>
        </p:txBody>
      </p:sp>
      <p:sp>
        <p:nvSpPr>
          <p:cNvPr id="5" name="Date Placeholder 4"/>
          <p:cNvSpPr>
            <a:spLocks noGrp="1"/>
          </p:cNvSpPr>
          <p:nvPr>
            <p:ph type="dt" sz="half" idx="10"/>
          </p:nvPr>
        </p:nvSpPr>
        <p:spPr/>
        <p:txBody>
          <a:bodyPr/>
          <a:lstStyle/>
          <a:p>
            <a:fld id="{172245BC-45A1-44CE-98B6-F64039314976}" type="datetime2">
              <a:rPr lang="de-CH" smtClean="0"/>
              <a:t>Mittwoch, 14. Oktober 2020</a:t>
            </a:fld>
            <a:endParaRPr lang="de-CH"/>
          </a:p>
        </p:txBody>
      </p:sp>
      <p:sp>
        <p:nvSpPr>
          <p:cNvPr id="6" name="Footer Placeholder 5"/>
          <p:cNvSpPr>
            <a:spLocks noGrp="1"/>
          </p:cNvSpPr>
          <p:nvPr>
            <p:ph type="ftr" sz="quarter" idx="11"/>
          </p:nvPr>
        </p:nvSpPr>
        <p:spPr/>
        <p:txBody>
          <a:bodyPr/>
          <a:lstStyle/>
          <a:p>
            <a:r>
              <a:rPr lang="de-CH"/>
              <a:t>IP-Netz BSA</a:t>
            </a:r>
          </a:p>
        </p:txBody>
      </p:sp>
      <p:sp>
        <p:nvSpPr>
          <p:cNvPr id="7" name="Slide Number Placeholder 6"/>
          <p:cNvSpPr>
            <a:spLocks noGrp="1"/>
          </p:cNvSpPr>
          <p:nvPr>
            <p:ph type="sldNum" sz="quarter" idx="12"/>
          </p:nvPr>
        </p:nvSpPr>
        <p:spPr/>
        <p:txBody>
          <a:bodyPr/>
          <a:lstStyle/>
          <a:p>
            <a:fld id="{FAED6F7E-3FF8-47FA-845C-22A630F5684A}" type="slidenum">
              <a:rPr lang="de-CH" smtClean="0"/>
              <a:t>‹#›</a:t>
            </a:fld>
            <a:endParaRPr lang="de-CH"/>
          </a:p>
        </p:txBody>
      </p:sp>
    </p:spTree>
    <p:extLst>
      <p:ext uri="{BB962C8B-B14F-4D97-AF65-F5344CB8AC3E}">
        <p14:creationId xmlns:p14="http://schemas.microsoft.com/office/powerpoint/2010/main" val="144609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0000" y="288000"/>
            <a:ext cx="10800000" cy="900000"/>
          </a:xfrm>
          <a:prstGeom prst="rect">
            <a:avLst/>
          </a:prstGeom>
        </p:spPr>
        <p:txBody>
          <a:bodyPr vert="horz" lIns="91440" tIns="45720" rIns="91440" bIns="45720" rtlCol="0" anchor="t" anchorCtr="0">
            <a:normAutofit/>
          </a:bodyPr>
          <a:lstStyle/>
          <a:p>
            <a:r>
              <a:rPr lang="de-DE" dirty="0"/>
              <a:t>Titelmasterformat durch Klicken bearbeiten</a:t>
            </a:r>
            <a:endParaRPr lang="de-CH" dirty="0"/>
          </a:p>
        </p:txBody>
      </p:sp>
      <p:sp>
        <p:nvSpPr>
          <p:cNvPr id="3" name="Text Placeholder 2"/>
          <p:cNvSpPr>
            <a:spLocks noGrp="1"/>
          </p:cNvSpPr>
          <p:nvPr>
            <p:ph type="body" idx="1"/>
          </p:nvPr>
        </p:nvSpPr>
        <p:spPr>
          <a:xfrm>
            <a:off x="720000" y="1224000"/>
            <a:ext cx="10800000" cy="5220000"/>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e Placeholder 3"/>
          <p:cNvSpPr>
            <a:spLocks noGrp="1"/>
          </p:cNvSpPr>
          <p:nvPr>
            <p:ph type="dt" sz="half" idx="2"/>
          </p:nvPr>
        </p:nvSpPr>
        <p:spPr>
          <a:xfrm>
            <a:off x="5040000" y="6480000"/>
            <a:ext cx="2160000" cy="216000"/>
          </a:xfrm>
          <a:prstGeom prst="rect">
            <a:avLst/>
          </a:prstGeom>
        </p:spPr>
        <p:txBody>
          <a:bodyPr vert="horz" lIns="0" tIns="0" rIns="0" bIns="0" rtlCol="0" anchor="ctr"/>
          <a:lstStyle>
            <a:lvl1pPr algn="ctr">
              <a:defRPr lang="de-CH" sz="900" b="1" smtClean="0">
                <a:solidFill>
                  <a:schemeClr val="tx1">
                    <a:tint val="75000"/>
                  </a:schemeClr>
                </a:solidFill>
              </a:defRPr>
            </a:lvl1pPr>
          </a:lstStyle>
          <a:p>
            <a:fld id="{84FCEDFD-767F-4023-A0C4-EE1343F087B8}" type="datetime2">
              <a:rPr lang="de-CH" smtClean="0"/>
              <a:t>Mittwoch, 14. Oktober 2020</a:t>
            </a:fld>
            <a:endParaRPr lang="de-CH"/>
          </a:p>
        </p:txBody>
      </p:sp>
      <p:sp>
        <p:nvSpPr>
          <p:cNvPr id="5" name="Footer Placeholder 4"/>
          <p:cNvSpPr>
            <a:spLocks noGrp="1"/>
          </p:cNvSpPr>
          <p:nvPr>
            <p:ph type="ftr" sz="quarter" idx="3"/>
          </p:nvPr>
        </p:nvSpPr>
        <p:spPr>
          <a:xfrm>
            <a:off x="720000" y="6480000"/>
            <a:ext cx="4320000" cy="216000"/>
          </a:xfrm>
          <a:prstGeom prst="rect">
            <a:avLst/>
          </a:prstGeom>
        </p:spPr>
        <p:txBody>
          <a:bodyPr vert="horz" lIns="0" tIns="0" rIns="0" bIns="0" rtlCol="0" anchor="ctr"/>
          <a:lstStyle>
            <a:lvl1pPr algn="l">
              <a:defRPr sz="900" b="1">
                <a:solidFill>
                  <a:schemeClr val="tx1">
                    <a:tint val="75000"/>
                  </a:schemeClr>
                </a:solidFill>
              </a:defRPr>
            </a:lvl1pPr>
          </a:lstStyle>
          <a:p>
            <a:r>
              <a:rPr lang="de-CH"/>
              <a:t>IP-Netz BSA</a:t>
            </a:r>
            <a:endParaRPr lang="de-CH" dirty="0"/>
          </a:p>
        </p:txBody>
      </p:sp>
      <p:sp>
        <p:nvSpPr>
          <p:cNvPr id="6" name="Slide Number Placeholder 5"/>
          <p:cNvSpPr>
            <a:spLocks noGrp="1"/>
          </p:cNvSpPr>
          <p:nvPr>
            <p:ph type="sldNum" sz="quarter" idx="4"/>
          </p:nvPr>
        </p:nvSpPr>
        <p:spPr>
          <a:xfrm>
            <a:off x="7200000" y="6480000"/>
            <a:ext cx="4320000" cy="216000"/>
          </a:xfrm>
          <a:prstGeom prst="rect">
            <a:avLst/>
          </a:prstGeom>
        </p:spPr>
        <p:txBody>
          <a:bodyPr vert="horz" lIns="0" tIns="0" rIns="0" bIns="0" rtlCol="0" anchor="ctr"/>
          <a:lstStyle>
            <a:lvl1pPr algn="r">
              <a:defRPr lang="de-CH" sz="900" b="1" smtClean="0">
                <a:solidFill>
                  <a:schemeClr val="tx1">
                    <a:tint val="75000"/>
                  </a:schemeClr>
                </a:solidFill>
              </a:defRPr>
            </a:lvl1pPr>
          </a:lstStyle>
          <a:p>
            <a:fld id="{FAED6F7E-3FF8-47FA-845C-22A630F5684A}" type="slidenum">
              <a:rPr lang="de-CH" smtClean="0"/>
              <a:pPr/>
              <a:t>‹#›</a:t>
            </a:fld>
            <a:endParaRPr lang="de-CH"/>
          </a:p>
        </p:txBody>
      </p:sp>
      <p:pic>
        <p:nvPicPr>
          <p:cNvPr id="7" name="Picture 39" descr="Logo_col_wappen"/>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88000" y="288000"/>
            <a:ext cx="2667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40"/>
          <p:cNvSpPr>
            <a:spLocks noChangeShapeType="1"/>
          </p:cNvSpPr>
          <p:nvPr userDrawn="1"/>
        </p:nvSpPr>
        <p:spPr bwMode="auto">
          <a:xfrm flipH="1">
            <a:off x="719999" y="6480000"/>
            <a:ext cx="10800000" cy="0"/>
          </a:xfrm>
          <a:prstGeom prst="line">
            <a:avLst/>
          </a:prstGeom>
          <a:noFill/>
          <a:ln w="9525">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a:p>
        </p:txBody>
      </p:sp>
    </p:spTree>
    <p:extLst>
      <p:ext uri="{BB962C8B-B14F-4D97-AF65-F5344CB8AC3E}">
        <p14:creationId xmlns:p14="http://schemas.microsoft.com/office/powerpoint/2010/main" val="30224900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pPr algn="ctr"/>
            <a:r>
              <a:rPr lang="de-CH" dirty="0"/>
              <a:t>IP-Netz BSA</a:t>
            </a:r>
            <a:br>
              <a:rPr lang="de-CH" dirty="0"/>
            </a:br>
            <a:r>
              <a:rPr lang="de-CH" dirty="0"/>
              <a:t>Migrationsplanung 2020ff</a:t>
            </a:r>
            <a:br>
              <a:rPr lang="de-CH" dirty="0"/>
            </a:br>
            <a:br>
              <a:rPr lang="de-CH" dirty="0"/>
            </a:br>
            <a:r>
              <a:rPr lang="de-CH" sz="3100" dirty="0"/>
              <a:t>Gesamtübersicht V1.01</a:t>
            </a:r>
            <a:br>
              <a:rPr lang="de-CH" dirty="0"/>
            </a:br>
            <a:endParaRPr lang="de-CH" sz="4000" dirty="0">
              <a:solidFill>
                <a:schemeClr val="bg2">
                  <a:lumMod val="50000"/>
                </a:schemeClr>
              </a:solidFill>
            </a:endParaRPr>
          </a:p>
        </p:txBody>
      </p:sp>
      <p:sp>
        <p:nvSpPr>
          <p:cNvPr id="3" name="Untertitel 2"/>
          <p:cNvSpPr>
            <a:spLocks noGrp="1"/>
          </p:cNvSpPr>
          <p:nvPr>
            <p:ph type="subTitle" idx="1"/>
          </p:nvPr>
        </p:nvSpPr>
        <p:spPr/>
        <p:txBody>
          <a:bodyPr anchor="b" anchorCtr="0">
            <a:normAutofit/>
          </a:bodyPr>
          <a:lstStyle/>
          <a:p>
            <a:r>
              <a:rPr lang="de-CH" sz="1600" i="1" dirty="0">
                <a:solidFill>
                  <a:schemeClr val="tx1">
                    <a:lumMod val="50000"/>
                    <a:lumOff val="50000"/>
                  </a:schemeClr>
                </a:solidFill>
              </a:rPr>
              <a:t>25.03.2020 / Ga, </a:t>
            </a:r>
            <a:r>
              <a:rPr lang="de-CH" sz="1600" i="1" dirty="0" err="1">
                <a:solidFill>
                  <a:schemeClr val="tx1">
                    <a:lumMod val="50000"/>
                    <a:lumOff val="50000"/>
                  </a:schemeClr>
                </a:solidFill>
              </a:rPr>
              <a:t>Scj</a:t>
            </a:r>
            <a:endParaRPr lang="de-CH" sz="1600" i="1" dirty="0">
              <a:solidFill>
                <a:schemeClr val="tx1">
                  <a:lumMod val="50000"/>
                  <a:lumOff val="50000"/>
                </a:schemeClr>
              </a:solidFill>
            </a:endParaRPr>
          </a:p>
        </p:txBody>
      </p:sp>
      <p:sp>
        <p:nvSpPr>
          <p:cNvPr id="4" name="TextBox 3">
            <a:extLst>
              <a:ext uri="{FF2B5EF4-FFF2-40B4-BE49-F238E27FC236}">
                <a16:creationId xmlns:a16="http://schemas.microsoft.com/office/drawing/2014/main" id="{DC125838-3C82-0845-A844-62C441120744}"/>
              </a:ext>
            </a:extLst>
          </p:cNvPr>
          <p:cNvSpPr txBox="1"/>
          <p:nvPr/>
        </p:nvSpPr>
        <p:spPr>
          <a:xfrm>
            <a:off x="4099727" y="5381644"/>
            <a:ext cx="7686989" cy="646331"/>
          </a:xfrm>
          <a:prstGeom prst="rect">
            <a:avLst/>
          </a:prstGeom>
          <a:noFill/>
        </p:spPr>
        <p:txBody>
          <a:bodyPr wrap="square" rtlCol="0">
            <a:spAutoFit/>
          </a:bodyPr>
          <a:lstStyle/>
          <a:p>
            <a:r>
              <a:rPr lang="de-CH" i="1" dirty="0">
                <a:solidFill>
                  <a:srgbClr val="0432FF"/>
                </a:solidFill>
              </a:rPr>
              <a:t>Anmerkung für Ausschreibung BHU BSA / OBL «IP-Netz BSA F4»: </a:t>
            </a:r>
            <a:br>
              <a:rPr lang="de-CH" i="1" dirty="0">
                <a:solidFill>
                  <a:srgbClr val="0432FF"/>
                </a:solidFill>
              </a:rPr>
            </a:br>
            <a:r>
              <a:rPr lang="de-CH" i="1" dirty="0">
                <a:solidFill>
                  <a:srgbClr val="0432FF"/>
                </a:solidFill>
              </a:rPr>
              <a:t>Beilage 24 zur PG wurde durch diesen (aktuelleren) Foliensatz ersetzt.</a:t>
            </a:r>
          </a:p>
        </p:txBody>
      </p:sp>
    </p:spTree>
    <p:extLst>
      <p:ext uri="{BB962C8B-B14F-4D97-AF65-F5344CB8AC3E}">
        <p14:creationId xmlns:p14="http://schemas.microsoft.com/office/powerpoint/2010/main" val="2890159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F3 (1)</a:t>
            </a:r>
            <a:br>
              <a:rPr lang="de-CH" dirty="0"/>
            </a:br>
            <a:r>
              <a:rPr lang="de-CH" sz="1600" b="0" dirty="0"/>
              <a:t>(finales Dokument F3: 23.03.2020)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extLst>
              <p:ext uri="{D42A27DB-BD31-4B8C-83A1-F6EECF244321}">
                <p14:modId xmlns:p14="http://schemas.microsoft.com/office/powerpoint/2010/main" val="4211135927"/>
              </p:ext>
            </p:extLst>
          </p:nvPr>
        </p:nvGraphicFramePr>
        <p:xfrm>
          <a:off x="720000" y="1217664"/>
          <a:ext cx="11121795" cy="5262336"/>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79401">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982935">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2"/>
            <a:ext cx="441514" cy="1509144"/>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146586"/>
            <a:ext cx="441514" cy="1505217"/>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43" name="Rechteck 42">
            <a:extLst>
              <a:ext uri="{FF2B5EF4-FFF2-40B4-BE49-F238E27FC236}">
                <a16:creationId xmlns:a16="http://schemas.microsoft.com/office/drawing/2014/main" id="{B03D4371-D5E1-46FD-81CF-4F7AACC38E67}"/>
              </a:ext>
            </a:extLst>
          </p:cNvPr>
          <p:cNvSpPr/>
          <p:nvPr/>
        </p:nvSpPr>
        <p:spPr>
          <a:xfrm>
            <a:off x="380275" y="4729503"/>
            <a:ext cx="441514" cy="1684461"/>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GEXI</a:t>
            </a:r>
          </a:p>
        </p:txBody>
      </p:sp>
      <p:sp>
        <p:nvSpPr>
          <p:cNvPr id="20" name="Pfeil: Fünfeck 19">
            <a:extLst>
              <a:ext uri="{FF2B5EF4-FFF2-40B4-BE49-F238E27FC236}">
                <a16:creationId xmlns:a16="http://schemas.microsoft.com/office/drawing/2014/main" id="{EA5B4281-DB59-43C3-89EE-EE3EC444A7A9}"/>
              </a:ext>
            </a:extLst>
          </p:cNvPr>
          <p:cNvSpPr/>
          <p:nvPr/>
        </p:nvSpPr>
        <p:spPr>
          <a:xfrm>
            <a:off x="1119066" y="1625338"/>
            <a:ext cx="801579"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21" name="Pfeil: Fünfeck 20">
            <a:extLst>
              <a:ext uri="{FF2B5EF4-FFF2-40B4-BE49-F238E27FC236}">
                <a16:creationId xmlns:a16="http://schemas.microsoft.com/office/drawing/2014/main" id="{DCF13D67-A84E-4DD6-981D-A7C2CF7BB440}"/>
              </a:ext>
            </a:extLst>
          </p:cNvPr>
          <p:cNvSpPr/>
          <p:nvPr/>
        </p:nvSpPr>
        <p:spPr>
          <a:xfrm>
            <a:off x="1975605" y="1627242"/>
            <a:ext cx="1179881"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Unternehmer </a:t>
            </a:r>
          </a:p>
        </p:txBody>
      </p:sp>
      <p:sp>
        <p:nvSpPr>
          <p:cNvPr id="23" name="Pfeil: Fünfeck 22">
            <a:extLst>
              <a:ext uri="{FF2B5EF4-FFF2-40B4-BE49-F238E27FC236}">
                <a16:creationId xmlns:a16="http://schemas.microsoft.com/office/drawing/2014/main" id="{A4EF34C5-955D-453C-94D8-777A8135751C}"/>
              </a:ext>
            </a:extLst>
          </p:cNvPr>
          <p:cNvSpPr/>
          <p:nvPr/>
        </p:nvSpPr>
        <p:spPr>
          <a:xfrm>
            <a:off x="4447184" y="1618924"/>
            <a:ext cx="3648055" cy="17506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3.1/3.2: MPLS-Aufbau, Kopplung an Access</a:t>
            </a:r>
          </a:p>
        </p:txBody>
      </p:sp>
      <p:sp>
        <p:nvSpPr>
          <p:cNvPr id="24" name="Pfeil: Fünfeck 23">
            <a:extLst>
              <a:ext uri="{FF2B5EF4-FFF2-40B4-BE49-F238E27FC236}">
                <a16:creationId xmlns:a16="http://schemas.microsoft.com/office/drawing/2014/main" id="{74721FB0-0E7F-412F-8F09-707C62844E3C}"/>
              </a:ext>
            </a:extLst>
          </p:cNvPr>
          <p:cNvSpPr/>
          <p:nvPr/>
        </p:nvSpPr>
        <p:spPr>
          <a:xfrm>
            <a:off x="3200005" y="1623495"/>
            <a:ext cx="945779" cy="196814"/>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MPLS</a:t>
            </a:r>
          </a:p>
        </p:txBody>
      </p:sp>
      <p:sp>
        <p:nvSpPr>
          <p:cNvPr id="25" name="Pfeil: Fünfeck 24">
            <a:extLst>
              <a:ext uri="{FF2B5EF4-FFF2-40B4-BE49-F238E27FC236}">
                <a16:creationId xmlns:a16="http://schemas.microsoft.com/office/drawing/2014/main" id="{C981E604-6E22-4FDC-B1EB-CBE81EAFCFCA}"/>
              </a:ext>
            </a:extLst>
          </p:cNvPr>
          <p:cNvSpPr/>
          <p:nvPr/>
        </p:nvSpPr>
        <p:spPr>
          <a:xfrm>
            <a:off x="6892724" y="1862628"/>
            <a:ext cx="2470812" cy="28003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3</a:t>
            </a:r>
          </a:p>
        </p:txBody>
      </p:sp>
      <p:sp>
        <p:nvSpPr>
          <p:cNvPr id="26" name="Pfeil: Fünfeck 25">
            <a:extLst>
              <a:ext uri="{FF2B5EF4-FFF2-40B4-BE49-F238E27FC236}">
                <a16:creationId xmlns:a16="http://schemas.microsoft.com/office/drawing/2014/main" id="{BF9D8D58-1DEE-4244-8B24-76E002DE47CC}"/>
              </a:ext>
            </a:extLst>
          </p:cNvPr>
          <p:cNvSpPr/>
          <p:nvPr/>
        </p:nvSpPr>
        <p:spPr>
          <a:xfrm>
            <a:off x="4101080" y="1850996"/>
            <a:ext cx="855074" cy="260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Access</a:t>
            </a:r>
          </a:p>
        </p:txBody>
      </p:sp>
      <p:sp>
        <p:nvSpPr>
          <p:cNvPr id="27" name="Pfeil: Fünfeck 26">
            <a:extLst>
              <a:ext uri="{FF2B5EF4-FFF2-40B4-BE49-F238E27FC236}">
                <a16:creationId xmlns:a16="http://schemas.microsoft.com/office/drawing/2014/main" id="{1DC08EAD-F427-405F-A379-4F4BFB00315D}"/>
              </a:ext>
            </a:extLst>
          </p:cNvPr>
          <p:cNvSpPr/>
          <p:nvPr/>
        </p:nvSpPr>
        <p:spPr>
          <a:xfrm>
            <a:off x="5110854" y="2211308"/>
            <a:ext cx="6618526" cy="17506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7</a:t>
            </a:r>
          </a:p>
        </p:txBody>
      </p:sp>
      <p:sp>
        <p:nvSpPr>
          <p:cNvPr id="28" name="Pfeil: Fünfeck 27">
            <a:extLst>
              <a:ext uri="{FF2B5EF4-FFF2-40B4-BE49-F238E27FC236}">
                <a16:creationId xmlns:a16="http://schemas.microsoft.com/office/drawing/2014/main" id="{9BA8124F-521B-4B95-BA15-3F53BD0804C2}"/>
              </a:ext>
            </a:extLst>
          </p:cNvPr>
          <p:cNvSpPr/>
          <p:nvPr/>
        </p:nvSpPr>
        <p:spPr>
          <a:xfrm>
            <a:off x="6120000" y="2437654"/>
            <a:ext cx="2036443" cy="28003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8</a:t>
            </a:r>
          </a:p>
        </p:txBody>
      </p:sp>
      <p:sp>
        <p:nvSpPr>
          <p:cNvPr id="29" name="Pfeil: Fünfeck 28">
            <a:extLst>
              <a:ext uri="{FF2B5EF4-FFF2-40B4-BE49-F238E27FC236}">
                <a16:creationId xmlns:a16="http://schemas.microsoft.com/office/drawing/2014/main" id="{8F80FF68-B062-49F1-9731-0709F54FDCB0}"/>
              </a:ext>
            </a:extLst>
          </p:cNvPr>
          <p:cNvSpPr/>
          <p:nvPr/>
        </p:nvSpPr>
        <p:spPr>
          <a:xfrm>
            <a:off x="5836632" y="2768052"/>
            <a:ext cx="6161877" cy="30705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Teilschritt 3.3: Aufbau Access Streckenabschnitte 1, 2, 4 und 6 noch nicht definiert; Planung grundsätzlich gemäss EP, Streckenabschnitt 5 in 2034</a:t>
            </a:r>
          </a:p>
        </p:txBody>
      </p:sp>
      <p:cxnSp>
        <p:nvCxnSpPr>
          <p:cNvPr id="30" name="Gerader Verbinder 29">
            <a:extLst>
              <a:ext uri="{FF2B5EF4-FFF2-40B4-BE49-F238E27FC236}">
                <a16:creationId xmlns:a16="http://schemas.microsoft.com/office/drawing/2014/main" id="{2F071EC2-DCB6-4FF4-8D61-9AE1F4F19AB0}"/>
              </a:ext>
            </a:extLst>
          </p:cNvPr>
          <p:cNvCxnSpPr>
            <a:cxnSpLocks/>
          </p:cNvCxnSpPr>
          <p:nvPr/>
        </p:nvCxnSpPr>
        <p:spPr>
          <a:xfrm>
            <a:off x="821789" y="3104776"/>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Gerader Verbinder 30">
            <a:extLst>
              <a:ext uri="{FF2B5EF4-FFF2-40B4-BE49-F238E27FC236}">
                <a16:creationId xmlns:a16="http://schemas.microsoft.com/office/drawing/2014/main" id="{6DB4EC57-1440-4D8A-B6C0-E0CC558EF436}"/>
              </a:ext>
            </a:extLst>
          </p:cNvPr>
          <p:cNvCxnSpPr>
            <a:cxnSpLocks/>
          </p:cNvCxnSpPr>
          <p:nvPr/>
        </p:nvCxnSpPr>
        <p:spPr>
          <a:xfrm>
            <a:off x="823114" y="4656606"/>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Pfeil: Fünfeck 31">
            <a:extLst>
              <a:ext uri="{FF2B5EF4-FFF2-40B4-BE49-F238E27FC236}">
                <a16:creationId xmlns:a16="http://schemas.microsoft.com/office/drawing/2014/main" id="{64066181-FB94-4F19-B31F-2B860B33B971}"/>
              </a:ext>
            </a:extLst>
          </p:cNvPr>
          <p:cNvSpPr/>
          <p:nvPr/>
        </p:nvSpPr>
        <p:spPr>
          <a:xfrm>
            <a:off x="1128501" y="2167321"/>
            <a:ext cx="2026981" cy="285377"/>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Aufbau BB </a:t>
            </a:r>
            <a:r>
              <a:rPr lang="de-CH" sz="900" dirty="0" err="1">
                <a:solidFill>
                  <a:schemeClr val="bg1"/>
                </a:solidFill>
              </a:rPr>
              <a:t>Stao</a:t>
            </a:r>
            <a:r>
              <a:rPr lang="de-CH" sz="900" dirty="0">
                <a:solidFill>
                  <a:schemeClr val="bg1"/>
                </a:solidFill>
              </a:rPr>
              <a:t>, Anbindung BB, Migration VDV</a:t>
            </a:r>
          </a:p>
        </p:txBody>
      </p:sp>
      <p:sp>
        <p:nvSpPr>
          <p:cNvPr id="33" name="Pfeil: Fünfeck 32">
            <a:extLst>
              <a:ext uri="{FF2B5EF4-FFF2-40B4-BE49-F238E27FC236}">
                <a16:creationId xmlns:a16="http://schemas.microsoft.com/office/drawing/2014/main" id="{0F36B726-04B6-48E9-83CB-A00DCA92F17D}"/>
              </a:ext>
            </a:extLst>
          </p:cNvPr>
          <p:cNvSpPr/>
          <p:nvPr/>
        </p:nvSpPr>
        <p:spPr>
          <a:xfrm>
            <a:off x="1128586" y="3235068"/>
            <a:ext cx="801579"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34" name="Pfeil: Fünfeck 33">
            <a:extLst>
              <a:ext uri="{FF2B5EF4-FFF2-40B4-BE49-F238E27FC236}">
                <a16:creationId xmlns:a16="http://schemas.microsoft.com/office/drawing/2014/main" id="{5C0B4CF9-4D27-45AC-8AFE-EC8CB3B2B89F}"/>
              </a:ext>
            </a:extLst>
          </p:cNvPr>
          <p:cNvSpPr/>
          <p:nvPr/>
        </p:nvSpPr>
        <p:spPr>
          <a:xfrm>
            <a:off x="1985125" y="3236972"/>
            <a:ext cx="1179881"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Unternehmer </a:t>
            </a:r>
          </a:p>
        </p:txBody>
      </p:sp>
      <p:sp>
        <p:nvSpPr>
          <p:cNvPr id="35" name="Pfeil: Fünfeck 34">
            <a:extLst>
              <a:ext uri="{FF2B5EF4-FFF2-40B4-BE49-F238E27FC236}">
                <a16:creationId xmlns:a16="http://schemas.microsoft.com/office/drawing/2014/main" id="{CD2CA4A3-5555-487E-8BC4-AA914AE0C0C2}"/>
              </a:ext>
            </a:extLst>
          </p:cNvPr>
          <p:cNvSpPr/>
          <p:nvPr/>
        </p:nvSpPr>
        <p:spPr>
          <a:xfrm>
            <a:off x="6385524" y="3228654"/>
            <a:ext cx="4197165" cy="200346"/>
          </a:xfrm>
          <a:prstGeom prst="homePlate">
            <a:avLst>
              <a:gd name="adj" fmla="val 2094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Teilschritt 3.1/3.2: MPLS-Aufbau, Kopplung an Access</a:t>
            </a:r>
          </a:p>
        </p:txBody>
      </p:sp>
      <p:sp>
        <p:nvSpPr>
          <p:cNvPr id="36" name="Pfeil: Fünfeck 35">
            <a:extLst>
              <a:ext uri="{FF2B5EF4-FFF2-40B4-BE49-F238E27FC236}">
                <a16:creationId xmlns:a16="http://schemas.microsoft.com/office/drawing/2014/main" id="{F08B1046-12D1-415B-A465-FAD3AC4703A0}"/>
              </a:ext>
            </a:extLst>
          </p:cNvPr>
          <p:cNvSpPr/>
          <p:nvPr/>
        </p:nvSpPr>
        <p:spPr>
          <a:xfrm>
            <a:off x="5138345" y="3233224"/>
            <a:ext cx="817209" cy="20578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MPLS</a:t>
            </a:r>
          </a:p>
        </p:txBody>
      </p:sp>
      <p:sp>
        <p:nvSpPr>
          <p:cNvPr id="37" name="Pfeil: Fünfeck 36">
            <a:extLst>
              <a:ext uri="{FF2B5EF4-FFF2-40B4-BE49-F238E27FC236}">
                <a16:creationId xmlns:a16="http://schemas.microsoft.com/office/drawing/2014/main" id="{B605918E-5C44-40DB-9A09-633777C499E9}"/>
              </a:ext>
            </a:extLst>
          </p:cNvPr>
          <p:cNvSpPr/>
          <p:nvPr/>
        </p:nvSpPr>
        <p:spPr>
          <a:xfrm>
            <a:off x="6903622" y="3479215"/>
            <a:ext cx="2470812" cy="280038"/>
          </a:xfrm>
          <a:prstGeom prst="homePlate">
            <a:avLst>
              <a:gd name="adj" fmla="val 2094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Teilschritt 3.3: Aufbau Access Streckenabschnitt 2</a:t>
            </a:r>
          </a:p>
        </p:txBody>
      </p:sp>
      <p:sp>
        <p:nvSpPr>
          <p:cNvPr id="38" name="Pfeil: Fünfeck 37">
            <a:extLst>
              <a:ext uri="{FF2B5EF4-FFF2-40B4-BE49-F238E27FC236}">
                <a16:creationId xmlns:a16="http://schemas.microsoft.com/office/drawing/2014/main" id="{E7192848-1ED6-408D-A080-E735375AA261}"/>
              </a:ext>
            </a:extLst>
          </p:cNvPr>
          <p:cNvSpPr/>
          <p:nvPr/>
        </p:nvSpPr>
        <p:spPr>
          <a:xfrm>
            <a:off x="5939403" y="3460726"/>
            <a:ext cx="964219" cy="296129"/>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Access</a:t>
            </a:r>
          </a:p>
        </p:txBody>
      </p:sp>
      <p:sp>
        <p:nvSpPr>
          <p:cNvPr id="40" name="Pfeil: Fünfeck 39">
            <a:extLst>
              <a:ext uri="{FF2B5EF4-FFF2-40B4-BE49-F238E27FC236}">
                <a16:creationId xmlns:a16="http://schemas.microsoft.com/office/drawing/2014/main" id="{EF9603BD-BF2F-4E30-9537-716013045911}"/>
              </a:ext>
            </a:extLst>
          </p:cNvPr>
          <p:cNvSpPr/>
          <p:nvPr/>
        </p:nvSpPr>
        <p:spPr>
          <a:xfrm>
            <a:off x="8147170" y="3804771"/>
            <a:ext cx="2435519" cy="292959"/>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5</a:t>
            </a:r>
          </a:p>
        </p:txBody>
      </p:sp>
      <p:sp>
        <p:nvSpPr>
          <p:cNvPr id="41" name="Pfeil: Fünfeck 40">
            <a:extLst>
              <a:ext uri="{FF2B5EF4-FFF2-40B4-BE49-F238E27FC236}">
                <a16:creationId xmlns:a16="http://schemas.microsoft.com/office/drawing/2014/main" id="{21844FAB-EAC5-4DB0-AC8F-8D640A34E132}"/>
              </a:ext>
            </a:extLst>
          </p:cNvPr>
          <p:cNvSpPr/>
          <p:nvPr/>
        </p:nvSpPr>
        <p:spPr>
          <a:xfrm>
            <a:off x="1138021" y="3777051"/>
            <a:ext cx="2026981" cy="285377"/>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Aufbau BB </a:t>
            </a:r>
            <a:r>
              <a:rPr lang="de-CH" sz="900" dirty="0" err="1">
                <a:solidFill>
                  <a:schemeClr val="bg1"/>
                </a:solidFill>
              </a:rPr>
              <a:t>Stao</a:t>
            </a:r>
            <a:r>
              <a:rPr lang="de-CH" sz="900" dirty="0">
                <a:solidFill>
                  <a:schemeClr val="bg1"/>
                </a:solidFill>
              </a:rPr>
              <a:t>, Anbindung BB, Migration VDV</a:t>
            </a:r>
          </a:p>
        </p:txBody>
      </p:sp>
      <p:sp>
        <p:nvSpPr>
          <p:cNvPr id="44" name="Pfeil: Fünfeck 43">
            <a:extLst>
              <a:ext uri="{FF2B5EF4-FFF2-40B4-BE49-F238E27FC236}">
                <a16:creationId xmlns:a16="http://schemas.microsoft.com/office/drawing/2014/main" id="{B71FFAAF-36A8-4302-9A6B-0DE4A83C641D}"/>
              </a:ext>
            </a:extLst>
          </p:cNvPr>
          <p:cNvSpPr/>
          <p:nvPr/>
        </p:nvSpPr>
        <p:spPr>
          <a:xfrm>
            <a:off x="1138106" y="4730494"/>
            <a:ext cx="801579"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45" name="Pfeil: Fünfeck 44">
            <a:extLst>
              <a:ext uri="{FF2B5EF4-FFF2-40B4-BE49-F238E27FC236}">
                <a16:creationId xmlns:a16="http://schemas.microsoft.com/office/drawing/2014/main" id="{B770060B-50FD-4687-B366-7C0E1FCD142D}"/>
              </a:ext>
            </a:extLst>
          </p:cNvPr>
          <p:cNvSpPr/>
          <p:nvPr/>
        </p:nvSpPr>
        <p:spPr>
          <a:xfrm>
            <a:off x="1994645" y="4732398"/>
            <a:ext cx="1179881" cy="40957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Unternehmer </a:t>
            </a:r>
          </a:p>
        </p:txBody>
      </p:sp>
      <p:sp>
        <p:nvSpPr>
          <p:cNvPr id="46" name="Pfeil: Fünfeck 45">
            <a:extLst>
              <a:ext uri="{FF2B5EF4-FFF2-40B4-BE49-F238E27FC236}">
                <a16:creationId xmlns:a16="http://schemas.microsoft.com/office/drawing/2014/main" id="{71020495-A3C9-4AB1-B676-FEC2192A7286}"/>
              </a:ext>
            </a:extLst>
          </p:cNvPr>
          <p:cNvSpPr/>
          <p:nvPr/>
        </p:nvSpPr>
        <p:spPr>
          <a:xfrm>
            <a:off x="6895083" y="4739962"/>
            <a:ext cx="1280400" cy="44652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3.1/3.2: MPLS-Aufbau, Kopplung an Access</a:t>
            </a:r>
          </a:p>
        </p:txBody>
      </p:sp>
      <p:sp>
        <p:nvSpPr>
          <p:cNvPr id="47" name="Pfeil: Fünfeck 46">
            <a:extLst>
              <a:ext uri="{FF2B5EF4-FFF2-40B4-BE49-F238E27FC236}">
                <a16:creationId xmlns:a16="http://schemas.microsoft.com/office/drawing/2014/main" id="{EE3D853C-6182-413F-8A5A-647E26D24AC3}"/>
              </a:ext>
            </a:extLst>
          </p:cNvPr>
          <p:cNvSpPr/>
          <p:nvPr/>
        </p:nvSpPr>
        <p:spPr>
          <a:xfrm>
            <a:off x="5332662" y="4743385"/>
            <a:ext cx="945779" cy="196814"/>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MPLS</a:t>
            </a:r>
          </a:p>
        </p:txBody>
      </p:sp>
      <p:sp>
        <p:nvSpPr>
          <p:cNvPr id="48" name="Pfeil: Fünfeck 47">
            <a:extLst>
              <a:ext uri="{FF2B5EF4-FFF2-40B4-BE49-F238E27FC236}">
                <a16:creationId xmlns:a16="http://schemas.microsoft.com/office/drawing/2014/main" id="{909F978E-7883-4609-9275-0AE890F7F38F}"/>
              </a:ext>
            </a:extLst>
          </p:cNvPr>
          <p:cNvSpPr/>
          <p:nvPr/>
        </p:nvSpPr>
        <p:spPr>
          <a:xfrm>
            <a:off x="7549741" y="5230555"/>
            <a:ext cx="2470812" cy="280038"/>
          </a:xfrm>
          <a:prstGeom prst="homePlate">
            <a:avLst>
              <a:gd name="adj" fmla="val 2094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Teilschritt 3.3: Aufbau Access Streckenabschnitte 1 und 2</a:t>
            </a:r>
          </a:p>
        </p:txBody>
      </p:sp>
      <p:sp>
        <p:nvSpPr>
          <p:cNvPr id="49" name="Pfeil: Fünfeck 48">
            <a:extLst>
              <a:ext uri="{FF2B5EF4-FFF2-40B4-BE49-F238E27FC236}">
                <a16:creationId xmlns:a16="http://schemas.microsoft.com/office/drawing/2014/main" id="{A7538324-4E7C-4A8D-9426-0F301378054E}"/>
              </a:ext>
            </a:extLst>
          </p:cNvPr>
          <p:cNvSpPr/>
          <p:nvPr/>
        </p:nvSpPr>
        <p:spPr>
          <a:xfrm>
            <a:off x="6250872" y="5228824"/>
            <a:ext cx="973930" cy="281757"/>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Pilot Access</a:t>
            </a:r>
          </a:p>
        </p:txBody>
      </p:sp>
      <p:sp>
        <p:nvSpPr>
          <p:cNvPr id="50" name="Pfeil: Fünfeck 49">
            <a:extLst>
              <a:ext uri="{FF2B5EF4-FFF2-40B4-BE49-F238E27FC236}">
                <a16:creationId xmlns:a16="http://schemas.microsoft.com/office/drawing/2014/main" id="{4FB1601E-81FD-467E-8A47-558C2016C194}"/>
              </a:ext>
            </a:extLst>
          </p:cNvPr>
          <p:cNvSpPr/>
          <p:nvPr/>
        </p:nvSpPr>
        <p:spPr>
          <a:xfrm>
            <a:off x="9363536" y="5554658"/>
            <a:ext cx="2402798" cy="280033"/>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3</a:t>
            </a:r>
          </a:p>
        </p:txBody>
      </p:sp>
      <p:sp>
        <p:nvSpPr>
          <p:cNvPr id="51" name="Pfeil: Fünfeck 50">
            <a:extLst>
              <a:ext uri="{FF2B5EF4-FFF2-40B4-BE49-F238E27FC236}">
                <a16:creationId xmlns:a16="http://schemas.microsoft.com/office/drawing/2014/main" id="{42610325-F2D4-467E-BC1D-526E97E77A97}"/>
              </a:ext>
            </a:extLst>
          </p:cNvPr>
          <p:cNvSpPr/>
          <p:nvPr/>
        </p:nvSpPr>
        <p:spPr>
          <a:xfrm>
            <a:off x="8175483" y="5886597"/>
            <a:ext cx="3823026" cy="19079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4 2026-30</a:t>
            </a:r>
          </a:p>
        </p:txBody>
      </p:sp>
      <p:sp>
        <p:nvSpPr>
          <p:cNvPr id="52" name="Pfeil: Fünfeck 51">
            <a:extLst>
              <a:ext uri="{FF2B5EF4-FFF2-40B4-BE49-F238E27FC236}">
                <a16:creationId xmlns:a16="http://schemas.microsoft.com/office/drawing/2014/main" id="{1323C10B-2DDA-4D22-9BF3-44C4E7933256}"/>
              </a:ext>
            </a:extLst>
          </p:cNvPr>
          <p:cNvSpPr/>
          <p:nvPr/>
        </p:nvSpPr>
        <p:spPr>
          <a:xfrm>
            <a:off x="1147541" y="5272477"/>
            <a:ext cx="2026981" cy="285377"/>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Aufbau BB </a:t>
            </a:r>
            <a:r>
              <a:rPr lang="de-CH" sz="900" dirty="0" err="1">
                <a:solidFill>
                  <a:schemeClr val="bg1"/>
                </a:solidFill>
              </a:rPr>
              <a:t>Stao</a:t>
            </a:r>
            <a:r>
              <a:rPr lang="de-CH" sz="900" dirty="0">
                <a:solidFill>
                  <a:schemeClr val="bg1"/>
                </a:solidFill>
              </a:rPr>
              <a:t>, Anbindung BB, Migration VDV</a:t>
            </a:r>
          </a:p>
        </p:txBody>
      </p:sp>
      <p:sp>
        <p:nvSpPr>
          <p:cNvPr id="53" name="Pfeil: Fünfeck 52">
            <a:extLst>
              <a:ext uri="{FF2B5EF4-FFF2-40B4-BE49-F238E27FC236}">
                <a16:creationId xmlns:a16="http://schemas.microsoft.com/office/drawing/2014/main" id="{D0DE70D5-EC2D-4AD3-914A-42D50E96CF2F}"/>
              </a:ext>
            </a:extLst>
          </p:cNvPr>
          <p:cNvSpPr/>
          <p:nvPr/>
        </p:nvSpPr>
        <p:spPr>
          <a:xfrm>
            <a:off x="9385429" y="4135528"/>
            <a:ext cx="2392375" cy="303529"/>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4</a:t>
            </a:r>
          </a:p>
        </p:txBody>
      </p:sp>
      <p:sp>
        <p:nvSpPr>
          <p:cNvPr id="54" name="Pfeil: Fünfeck 53">
            <a:extLst>
              <a:ext uri="{FF2B5EF4-FFF2-40B4-BE49-F238E27FC236}">
                <a16:creationId xmlns:a16="http://schemas.microsoft.com/office/drawing/2014/main" id="{FD03E9F0-1280-4CA8-8BBF-5DD1FF7A7FCB}"/>
              </a:ext>
            </a:extLst>
          </p:cNvPr>
          <p:cNvSpPr/>
          <p:nvPr/>
        </p:nvSpPr>
        <p:spPr>
          <a:xfrm>
            <a:off x="10791314" y="3335568"/>
            <a:ext cx="1208255" cy="59688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Streckenabschnitt1 und 3  2028ff</a:t>
            </a:r>
          </a:p>
        </p:txBody>
      </p:sp>
      <p:sp>
        <p:nvSpPr>
          <p:cNvPr id="55" name="Pfeil: Fünfeck 54">
            <a:extLst>
              <a:ext uri="{FF2B5EF4-FFF2-40B4-BE49-F238E27FC236}">
                <a16:creationId xmlns:a16="http://schemas.microsoft.com/office/drawing/2014/main" id="{22965CD4-326E-4A2D-8413-F7BA002DA1B5}"/>
              </a:ext>
            </a:extLst>
          </p:cNvPr>
          <p:cNvSpPr/>
          <p:nvPr/>
        </p:nvSpPr>
        <p:spPr>
          <a:xfrm>
            <a:off x="8169720" y="6132932"/>
            <a:ext cx="2402798" cy="280033"/>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Teilschritt 3.3: Aufbau Access Streckenabschnitt 5</a:t>
            </a:r>
          </a:p>
        </p:txBody>
      </p:sp>
      <p:sp>
        <p:nvSpPr>
          <p:cNvPr id="2" name="Rechteck 1">
            <a:extLst>
              <a:ext uri="{FF2B5EF4-FFF2-40B4-BE49-F238E27FC236}">
                <a16:creationId xmlns:a16="http://schemas.microsoft.com/office/drawing/2014/main" id="{15C6D478-7780-48F2-AF5B-68D1BC378D5D}"/>
              </a:ext>
            </a:extLst>
          </p:cNvPr>
          <p:cNvSpPr/>
          <p:nvPr/>
        </p:nvSpPr>
        <p:spPr>
          <a:xfrm>
            <a:off x="962749" y="5940287"/>
            <a:ext cx="1572651" cy="37374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tx1"/>
                </a:solidFill>
              </a:rPr>
              <a:t>* 1 Projekt mit je einem Teilprojekt pro GE</a:t>
            </a:r>
          </a:p>
        </p:txBody>
      </p:sp>
      <p:sp>
        <p:nvSpPr>
          <p:cNvPr id="56" name="Rechteck 55">
            <a:extLst>
              <a:ext uri="{FF2B5EF4-FFF2-40B4-BE49-F238E27FC236}">
                <a16:creationId xmlns:a16="http://schemas.microsoft.com/office/drawing/2014/main" id="{B1022C81-E8EB-4B0E-ACF8-716E0BB89625}"/>
              </a:ext>
            </a:extLst>
          </p:cNvPr>
          <p:cNvSpPr/>
          <p:nvPr/>
        </p:nvSpPr>
        <p:spPr>
          <a:xfrm>
            <a:off x="6574420" y="453711"/>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KEINE Auswirkung auf den Terminplan</a:t>
            </a:r>
          </a:p>
          <a:p>
            <a:pPr marL="171450" indent="-171450">
              <a:buFont typeface="Arial" panose="020B0604020202020204" pitchFamily="34" charset="0"/>
              <a:buChar char="•"/>
            </a:pPr>
            <a:r>
              <a:rPr lang="de-CH" sz="1200" dirty="0">
                <a:solidFill>
                  <a:schemeClr val="tx1"/>
                </a:solidFill>
              </a:rPr>
              <a:t>ABER Entlastung des Projektteams in der Planungsphase</a:t>
            </a:r>
          </a:p>
        </p:txBody>
      </p:sp>
      <p:sp>
        <p:nvSpPr>
          <p:cNvPr id="57" name="Pfeil: Fünfeck 56">
            <a:extLst>
              <a:ext uri="{FF2B5EF4-FFF2-40B4-BE49-F238E27FC236}">
                <a16:creationId xmlns:a16="http://schemas.microsoft.com/office/drawing/2014/main" id="{9E2B63F1-1E02-4C8B-89CB-D461F328280A}"/>
              </a:ext>
            </a:extLst>
          </p:cNvPr>
          <p:cNvSpPr/>
          <p:nvPr/>
        </p:nvSpPr>
        <p:spPr>
          <a:xfrm>
            <a:off x="8666592" y="61590"/>
            <a:ext cx="2405940" cy="341745"/>
          </a:xfrm>
          <a:prstGeom prst="homePlate">
            <a:avLst>
              <a:gd name="adj" fmla="val 11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Kritischer Punkt , da MS4 NICHT erfüllt wird</a:t>
            </a:r>
          </a:p>
        </p:txBody>
      </p:sp>
    </p:spTree>
    <p:extLst>
      <p:ext uri="{BB962C8B-B14F-4D97-AF65-F5344CB8AC3E}">
        <p14:creationId xmlns:p14="http://schemas.microsoft.com/office/powerpoint/2010/main" val="3521784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F3 (2)</a:t>
            </a:r>
            <a:br>
              <a:rPr lang="de-CH" dirty="0"/>
            </a:br>
            <a:r>
              <a:rPr lang="de-CH" sz="1600" b="0" dirty="0"/>
              <a:t>(finales Dokument F3: 23.03.2020)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2"/>
            <a:ext cx="441514" cy="1509144"/>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146586"/>
            <a:ext cx="441514" cy="1505217"/>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43" name="Rechteck 42">
            <a:extLst>
              <a:ext uri="{FF2B5EF4-FFF2-40B4-BE49-F238E27FC236}">
                <a16:creationId xmlns:a16="http://schemas.microsoft.com/office/drawing/2014/main" id="{B03D4371-D5E1-46FD-81CF-4F7AACC38E67}"/>
              </a:ext>
            </a:extLst>
          </p:cNvPr>
          <p:cNvSpPr/>
          <p:nvPr/>
        </p:nvSpPr>
        <p:spPr>
          <a:xfrm>
            <a:off x="380275" y="4729503"/>
            <a:ext cx="441514" cy="1505217"/>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GEXI</a:t>
            </a:r>
          </a:p>
        </p:txBody>
      </p:sp>
      <p:sp>
        <p:nvSpPr>
          <p:cNvPr id="20" name="Rechteck 19">
            <a:extLst>
              <a:ext uri="{FF2B5EF4-FFF2-40B4-BE49-F238E27FC236}">
                <a16:creationId xmlns:a16="http://schemas.microsoft.com/office/drawing/2014/main" id="{B426831F-8F88-4C4E-9591-C9E25FADD29C}"/>
              </a:ext>
            </a:extLst>
          </p:cNvPr>
          <p:cNvSpPr/>
          <p:nvPr/>
        </p:nvSpPr>
        <p:spPr>
          <a:xfrm>
            <a:off x="1510018" y="1640038"/>
            <a:ext cx="9747023" cy="464646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GEVIII, GEX und GEXI:</a:t>
            </a:r>
          </a:p>
          <a:p>
            <a:pPr marL="285750" indent="-285750">
              <a:buFont typeface="Arial" panose="020B0604020202020204" pitchFamily="34" charset="0"/>
              <a:buChar char="•"/>
            </a:pPr>
            <a:r>
              <a:rPr lang="de-CH" sz="1400" dirty="0">
                <a:solidFill>
                  <a:schemeClr val="tx1"/>
                </a:solidFill>
              </a:rPr>
              <a:t>Das Migrationsvorhaben ist im Grundsatz als Projekt bereits aufgesetzt, die Beschaffung von BHU und PV erfolgt bis Ende 2020.</a:t>
            </a:r>
          </a:p>
          <a:p>
            <a:pPr marL="285750" indent="-285750">
              <a:buFont typeface="Arial" panose="020B0604020202020204" pitchFamily="34" charset="0"/>
              <a:buChar char="•"/>
            </a:pPr>
            <a:r>
              <a:rPr lang="de-CH" sz="1400" dirty="0">
                <a:solidFill>
                  <a:schemeClr val="tx1"/>
                </a:solidFill>
              </a:rPr>
              <a:t>Die einzelnen Migrationsschritte sind nur sehr grob skizziert, aber soweit nachvollziehbar. Einzelne Themen wie die Verknüpfung der neuen BB Anschlüsse mit dem bestehenden Netz oder das NMS werden nicht näher aufgeführt.</a:t>
            </a:r>
          </a:p>
          <a:p>
            <a:pPr marL="285750" indent="-285750">
              <a:buFont typeface="Arial" panose="020B0604020202020204" pitchFamily="34" charset="0"/>
              <a:buChar char="•"/>
            </a:pPr>
            <a:r>
              <a:rPr lang="de-CH" sz="1400" dirty="0">
                <a:solidFill>
                  <a:schemeClr val="tx1"/>
                </a:solidFill>
              </a:rPr>
              <a:t>Das Durchführen von Pilotprojekten in allen GE macht Sinn und hilft, erste Erfahrungen zu sammeln und Kompetenzen aufzubauen.</a:t>
            </a:r>
          </a:p>
          <a:p>
            <a:endParaRPr lang="de-CH" sz="1400" dirty="0">
              <a:solidFill>
                <a:schemeClr val="tx1"/>
              </a:solidFill>
            </a:endParaRPr>
          </a:p>
          <a:p>
            <a:r>
              <a:rPr lang="de-CH" sz="1400" dirty="0">
                <a:solidFill>
                  <a:schemeClr val="tx1"/>
                </a:solidFill>
              </a:rPr>
              <a:t>GEVIII:</a:t>
            </a:r>
          </a:p>
          <a:p>
            <a:pPr marL="285750" indent="-285750">
              <a:buFont typeface="Arial" panose="020B0604020202020204" pitchFamily="34" charset="0"/>
              <a:buChar char="•"/>
            </a:pPr>
            <a:r>
              <a:rPr lang="de-CH" sz="1400" dirty="0">
                <a:solidFill>
                  <a:schemeClr val="tx1"/>
                </a:solidFill>
              </a:rPr>
              <a:t>Der Aufbau der Erschliessungsringe erfolgt im vorgegebenen Zeitrahmen. Etwas die Hälfte der Abschnitts-Migrationen hin zu RiLi-Konformität ist aber noch nicht terminiert und es ist deshalb offen, wann diese Migrationen erfolgen.</a:t>
            </a:r>
          </a:p>
          <a:p>
            <a:r>
              <a:rPr lang="de-CH" sz="1400" dirty="0">
                <a:solidFill>
                  <a:schemeClr val="tx1"/>
                </a:solidFill>
              </a:rPr>
              <a:t>GEX:</a:t>
            </a:r>
          </a:p>
          <a:p>
            <a:pPr marL="285750" indent="-285750">
              <a:buFont typeface="Arial" panose="020B0604020202020204" pitchFamily="34" charset="0"/>
              <a:buChar char="•"/>
            </a:pPr>
            <a:r>
              <a:rPr lang="de-CH" sz="1400" dirty="0">
                <a:solidFill>
                  <a:schemeClr val="tx1"/>
                </a:solidFill>
              </a:rPr>
              <a:t>Die Migrationsschritte starten zwei Jahre zu spät. Die vorgegebenen Meilensteine können dadurch nicht eingehalten werden.</a:t>
            </a:r>
          </a:p>
          <a:p>
            <a:r>
              <a:rPr lang="de-CH" sz="1400" dirty="0">
                <a:solidFill>
                  <a:schemeClr val="tx1"/>
                </a:solidFill>
              </a:rPr>
              <a:t>GEXI:</a:t>
            </a:r>
          </a:p>
          <a:p>
            <a:pPr marL="285750" indent="-285750">
              <a:buFont typeface="Arial" panose="020B0604020202020204" pitchFamily="34" charset="0"/>
              <a:buChar char="•"/>
            </a:pPr>
            <a:r>
              <a:rPr lang="de-CH" sz="1400" dirty="0">
                <a:solidFill>
                  <a:schemeClr val="tx1"/>
                </a:solidFill>
              </a:rPr>
              <a:t>Die Migrationsschritte starten ebenfalls sehr spät. Weil die Migration sehr konzentriert abgewickelt werden soll, können die Erschliessungsringe bis MS4 realisiert werden. Die Migration der Abschnitte kann nicht im vorgegebenen Zeitrahmen abgewickelt werden.</a:t>
            </a: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r>
              <a:rPr lang="de-CH" sz="1400" dirty="0">
                <a:solidFill>
                  <a:schemeClr val="tx1"/>
                </a:solidFill>
              </a:rPr>
              <a:t>Das Migrationsvorhaben soll gestartet werden mit der Auflage, die Termine ausserhalb der vorgegebenen Meilensteine nochmals zu prüfen und anzupassen.</a:t>
            </a:r>
          </a:p>
        </p:txBody>
      </p:sp>
    </p:spTree>
    <p:extLst>
      <p:ext uri="{BB962C8B-B14F-4D97-AF65-F5344CB8AC3E}">
        <p14:creationId xmlns:p14="http://schemas.microsoft.com/office/powerpoint/2010/main" val="55746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F4 (1)</a:t>
            </a:r>
            <a:br>
              <a:rPr lang="de-CH" dirty="0"/>
            </a:br>
            <a:r>
              <a:rPr lang="de-CH" sz="1600" b="0" dirty="0"/>
              <a:t>(finale Dokumente GEIV: 01.03.2020, GEV: 28.02.2020)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2"/>
            <a:ext cx="441514" cy="2349528"/>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77097"/>
            <a:ext cx="441514" cy="2343414"/>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25" name="Pfeil: Fünfeck 24">
            <a:extLst>
              <a:ext uri="{FF2B5EF4-FFF2-40B4-BE49-F238E27FC236}">
                <a16:creationId xmlns:a16="http://schemas.microsoft.com/office/drawing/2014/main" id="{1023E9A9-E167-4211-9B94-5ED69C1675B4}"/>
              </a:ext>
            </a:extLst>
          </p:cNvPr>
          <p:cNvSpPr/>
          <p:nvPr/>
        </p:nvSpPr>
        <p:spPr>
          <a:xfrm>
            <a:off x="8159959" y="2175218"/>
            <a:ext cx="3651766" cy="1066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4:</a:t>
            </a:r>
          </a:p>
          <a:p>
            <a:pPr algn="ctr"/>
            <a:r>
              <a:rPr lang="de-CH" sz="1000" dirty="0">
                <a:solidFill>
                  <a:schemeClr val="bg1"/>
                </a:solidFill>
              </a:rPr>
              <a:t>Regulärer Ersatz HW der Feldebene (Access Switch) gemäss ASTRA 13040, 2. Teil (ca. 50%) der BSA Abschnitte, Umsetzung IPv6 Dienste (</a:t>
            </a:r>
            <a:r>
              <a:rPr lang="de-CH" sz="1000" dirty="0" err="1">
                <a:solidFill>
                  <a:schemeClr val="bg1"/>
                </a:solidFill>
              </a:rPr>
              <a:t>UeLS</a:t>
            </a:r>
            <a:r>
              <a:rPr lang="de-CH" sz="1000" dirty="0">
                <a:solidFill>
                  <a:schemeClr val="bg1"/>
                </a:solidFill>
              </a:rPr>
              <a:t> / AR / AS / Feldgeräte / etc.), Übergeordneter Betrieb Netzwerk F4</a:t>
            </a:r>
          </a:p>
        </p:txBody>
      </p:sp>
      <p:sp>
        <p:nvSpPr>
          <p:cNvPr id="41" name="Rechteck 40">
            <a:extLst>
              <a:ext uri="{FF2B5EF4-FFF2-40B4-BE49-F238E27FC236}">
                <a16:creationId xmlns:a16="http://schemas.microsoft.com/office/drawing/2014/main" id="{20609ABA-F651-444B-8525-D9D51D5739D8}"/>
              </a:ext>
            </a:extLst>
          </p:cNvPr>
          <p:cNvSpPr/>
          <p:nvPr/>
        </p:nvSpPr>
        <p:spPr>
          <a:xfrm>
            <a:off x="970813" y="1642682"/>
            <a:ext cx="7174163" cy="4079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de-CH" sz="1050" dirty="0"/>
          </a:p>
          <a:p>
            <a:pPr algn="r"/>
            <a:r>
              <a:rPr lang="de-CH" sz="1050" dirty="0"/>
              <a:t>Teil der aktuellen Projektgenerierung. </a:t>
            </a:r>
          </a:p>
          <a:p>
            <a:pPr algn="r"/>
            <a:r>
              <a:rPr lang="de-CH" sz="1050" dirty="0"/>
              <a:t>Ob das Projekt in zwei </a:t>
            </a:r>
            <a:r>
              <a:rPr lang="de-CH" sz="1050" dirty="0" err="1"/>
              <a:t>Teilrojekten</a:t>
            </a:r>
            <a:endParaRPr lang="de-CH" sz="1050" dirty="0"/>
          </a:p>
          <a:p>
            <a:pPr algn="r"/>
            <a:r>
              <a:rPr lang="de-CH" sz="1050" dirty="0"/>
              <a:t> geführt wird, ist noch nicht entschieden.</a:t>
            </a:r>
          </a:p>
        </p:txBody>
      </p:sp>
      <p:sp>
        <p:nvSpPr>
          <p:cNvPr id="23" name="Pfeil: Fünfeck 22">
            <a:extLst>
              <a:ext uri="{FF2B5EF4-FFF2-40B4-BE49-F238E27FC236}">
                <a16:creationId xmlns:a16="http://schemas.microsoft.com/office/drawing/2014/main" id="{CA26EABB-649B-41CD-AAE7-96355F347127}"/>
              </a:ext>
            </a:extLst>
          </p:cNvPr>
          <p:cNvSpPr/>
          <p:nvPr/>
        </p:nvSpPr>
        <p:spPr>
          <a:xfrm>
            <a:off x="3197228" y="4400553"/>
            <a:ext cx="2488422" cy="103251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1:</a:t>
            </a:r>
          </a:p>
          <a:p>
            <a:pPr algn="ctr"/>
            <a:r>
              <a:rPr lang="de-CH" sz="1000" dirty="0">
                <a:solidFill>
                  <a:schemeClr val="bg1"/>
                </a:solidFill>
              </a:rPr>
              <a:t>Anbindung SH 10G Georedundant.</a:t>
            </a:r>
          </a:p>
          <a:p>
            <a:pPr algn="ctr"/>
            <a:r>
              <a:rPr lang="de-CH" sz="1000" dirty="0">
                <a:solidFill>
                  <a:schemeClr val="bg1"/>
                </a:solidFill>
              </a:rPr>
              <a:t>Bereinigung </a:t>
            </a:r>
            <a:r>
              <a:rPr lang="de-CH" sz="1000" dirty="0" err="1">
                <a:solidFill>
                  <a:schemeClr val="bg1"/>
                </a:solidFill>
              </a:rPr>
              <a:t>Stao</a:t>
            </a:r>
            <a:r>
              <a:rPr lang="de-CH" sz="1000" dirty="0">
                <a:solidFill>
                  <a:schemeClr val="bg1"/>
                </a:solidFill>
              </a:rPr>
              <a:t> SH gem. 13040, Tunnel </a:t>
            </a:r>
            <a:r>
              <a:rPr lang="de-CH" sz="1000" dirty="0" err="1">
                <a:solidFill>
                  <a:schemeClr val="bg1"/>
                </a:solidFill>
              </a:rPr>
              <a:t>Cholfirst</a:t>
            </a:r>
            <a:r>
              <a:rPr lang="de-CH" sz="1000" dirty="0">
                <a:solidFill>
                  <a:schemeClr val="bg1"/>
                </a:solidFill>
              </a:rPr>
              <a:t> als </a:t>
            </a:r>
            <a:r>
              <a:rPr lang="de-CH" sz="1000" dirty="0" err="1">
                <a:solidFill>
                  <a:schemeClr val="bg1"/>
                </a:solidFill>
              </a:rPr>
              <a:t>PoC</a:t>
            </a:r>
            <a:r>
              <a:rPr lang="de-CH" sz="1000" dirty="0">
                <a:solidFill>
                  <a:schemeClr val="bg1"/>
                </a:solidFill>
              </a:rPr>
              <a:t> (MPLS, IPv6, </a:t>
            </a:r>
            <a:r>
              <a:rPr lang="de-CH" sz="1000" dirty="0" err="1">
                <a:solidFill>
                  <a:schemeClr val="bg1"/>
                </a:solidFill>
              </a:rPr>
              <a:t>DualStack</a:t>
            </a:r>
            <a:r>
              <a:rPr lang="de-CH" sz="1000" dirty="0">
                <a:solidFill>
                  <a:schemeClr val="bg1"/>
                </a:solidFill>
              </a:rPr>
              <a:t>)</a:t>
            </a:r>
          </a:p>
        </p:txBody>
      </p:sp>
      <p:sp>
        <p:nvSpPr>
          <p:cNvPr id="24" name="Pfeil: Fünfeck 23">
            <a:extLst>
              <a:ext uri="{FF2B5EF4-FFF2-40B4-BE49-F238E27FC236}">
                <a16:creationId xmlns:a16="http://schemas.microsoft.com/office/drawing/2014/main" id="{03DD3C59-DDE5-496F-9602-993B07525E6E}"/>
              </a:ext>
            </a:extLst>
          </p:cNvPr>
          <p:cNvSpPr/>
          <p:nvPr/>
        </p:nvSpPr>
        <p:spPr>
          <a:xfrm>
            <a:off x="5685650" y="2176438"/>
            <a:ext cx="2451586" cy="1066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2:</a:t>
            </a:r>
          </a:p>
          <a:p>
            <a:pPr algn="ctr"/>
            <a:r>
              <a:rPr lang="de-CH" sz="1000" dirty="0">
                <a:solidFill>
                  <a:schemeClr val="bg1"/>
                </a:solidFill>
              </a:rPr>
              <a:t>Strukturelle Anpassung Ablösung Core/</a:t>
            </a:r>
            <a:r>
              <a:rPr lang="de-CH" sz="1000" dirty="0" err="1">
                <a:solidFill>
                  <a:schemeClr val="bg1"/>
                </a:solidFill>
              </a:rPr>
              <a:t>Dist</a:t>
            </a:r>
            <a:r>
              <a:rPr lang="de-CH" sz="1000" dirty="0">
                <a:solidFill>
                  <a:schemeClr val="bg1"/>
                </a:solidFill>
              </a:rPr>
              <a:t> durch neue Komponenten,  </a:t>
            </a:r>
          </a:p>
          <a:p>
            <a:pPr algn="ctr"/>
            <a:r>
              <a:rPr lang="de-CH" sz="1000" dirty="0">
                <a:solidFill>
                  <a:schemeClr val="bg1"/>
                </a:solidFill>
              </a:rPr>
              <a:t>Regulärer Ersatz HW der Feldebene (Access Switch) gem. ASTRA 13040, 1. Teil (ca. 50%) der BSA Abschnitte</a:t>
            </a:r>
          </a:p>
        </p:txBody>
      </p:sp>
      <p:sp>
        <p:nvSpPr>
          <p:cNvPr id="28" name="Pfeil: Fünfeck 27">
            <a:extLst>
              <a:ext uri="{FF2B5EF4-FFF2-40B4-BE49-F238E27FC236}">
                <a16:creationId xmlns:a16="http://schemas.microsoft.com/office/drawing/2014/main" id="{F759E87A-F5EC-4D16-985A-D2E80254800D}"/>
              </a:ext>
            </a:extLst>
          </p:cNvPr>
          <p:cNvSpPr/>
          <p:nvPr/>
        </p:nvSpPr>
        <p:spPr>
          <a:xfrm>
            <a:off x="1119066" y="2188381"/>
            <a:ext cx="2092275" cy="105488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0:</a:t>
            </a:r>
          </a:p>
          <a:p>
            <a:pPr algn="ctr"/>
            <a:r>
              <a:rPr lang="de-CH" sz="1000" dirty="0">
                <a:solidFill>
                  <a:schemeClr val="bg1"/>
                </a:solidFill>
              </a:rPr>
              <a:t>Vorbereitung und Anschluss 2 BB </a:t>
            </a:r>
            <a:r>
              <a:rPr lang="de-CH" sz="1000" dirty="0" err="1">
                <a:solidFill>
                  <a:schemeClr val="bg1"/>
                </a:solidFill>
              </a:rPr>
              <a:t>Stao</a:t>
            </a:r>
            <a:r>
              <a:rPr lang="de-CH" sz="1000" dirty="0">
                <a:solidFill>
                  <a:schemeClr val="bg1"/>
                </a:solidFill>
              </a:rPr>
              <a:t> , Migration VDV, </a:t>
            </a:r>
            <a:r>
              <a:rPr lang="de-CH" sz="1000" dirty="0" err="1">
                <a:solidFill>
                  <a:schemeClr val="bg1"/>
                </a:solidFill>
              </a:rPr>
              <a:t>PoC</a:t>
            </a:r>
            <a:r>
              <a:rPr lang="de-CH" sz="1000" dirty="0">
                <a:solidFill>
                  <a:schemeClr val="bg1"/>
                </a:solidFill>
              </a:rPr>
              <a:t>: Route </a:t>
            </a:r>
            <a:r>
              <a:rPr lang="de-CH" sz="1000" dirty="0" err="1">
                <a:solidFill>
                  <a:schemeClr val="bg1"/>
                </a:solidFill>
              </a:rPr>
              <a:t>Reflector</a:t>
            </a:r>
            <a:r>
              <a:rPr lang="de-CH" sz="1000" dirty="0">
                <a:solidFill>
                  <a:schemeClr val="bg1"/>
                </a:solidFill>
              </a:rPr>
              <a:t>, Abklärung NMS</a:t>
            </a:r>
          </a:p>
        </p:txBody>
      </p:sp>
      <p:sp>
        <p:nvSpPr>
          <p:cNvPr id="29" name="Pfeil: Fünfeck 28">
            <a:extLst>
              <a:ext uri="{FF2B5EF4-FFF2-40B4-BE49-F238E27FC236}">
                <a16:creationId xmlns:a16="http://schemas.microsoft.com/office/drawing/2014/main" id="{9559CEB2-0AB0-4A90-AACC-CB1396F9EE08}"/>
              </a:ext>
            </a:extLst>
          </p:cNvPr>
          <p:cNvSpPr/>
          <p:nvPr/>
        </p:nvSpPr>
        <p:spPr>
          <a:xfrm>
            <a:off x="3181362" y="2176438"/>
            <a:ext cx="2488422" cy="1066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 Etappe 1:</a:t>
            </a:r>
          </a:p>
          <a:p>
            <a:pPr algn="ctr"/>
            <a:r>
              <a:rPr lang="de-CH" sz="1000" dirty="0">
                <a:solidFill>
                  <a:schemeClr val="bg1"/>
                </a:solidFill>
              </a:rPr>
              <a:t>Bereinigung </a:t>
            </a:r>
            <a:r>
              <a:rPr lang="de-CH" sz="1000" dirty="0" err="1">
                <a:solidFill>
                  <a:schemeClr val="bg1"/>
                </a:solidFill>
              </a:rPr>
              <a:t>Kerenzer</a:t>
            </a:r>
            <a:r>
              <a:rPr lang="de-CH" sz="1000" dirty="0">
                <a:solidFill>
                  <a:schemeClr val="bg1"/>
                </a:solidFill>
              </a:rPr>
              <a:t> gem. 13040</a:t>
            </a:r>
          </a:p>
        </p:txBody>
      </p:sp>
      <p:sp>
        <p:nvSpPr>
          <p:cNvPr id="34" name="Pfeil: Fünfeck 33">
            <a:extLst>
              <a:ext uri="{FF2B5EF4-FFF2-40B4-BE49-F238E27FC236}">
                <a16:creationId xmlns:a16="http://schemas.microsoft.com/office/drawing/2014/main" id="{00EC62E2-0249-459A-A2E1-BC9BC73B1D75}"/>
              </a:ext>
            </a:extLst>
          </p:cNvPr>
          <p:cNvSpPr/>
          <p:nvPr/>
        </p:nvSpPr>
        <p:spPr>
          <a:xfrm>
            <a:off x="1119066" y="1803938"/>
            <a:ext cx="1205548" cy="31905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35" name="Pfeil: Fünfeck 34">
            <a:extLst>
              <a:ext uri="{FF2B5EF4-FFF2-40B4-BE49-F238E27FC236}">
                <a16:creationId xmlns:a16="http://schemas.microsoft.com/office/drawing/2014/main" id="{0708E252-72F6-4D00-B4F3-F7601FA190BD}"/>
              </a:ext>
            </a:extLst>
          </p:cNvPr>
          <p:cNvSpPr/>
          <p:nvPr/>
        </p:nvSpPr>
        <p:spPr>
          <a:xfrm>
            <a:off x="2325653" y="1805842"/>
            <a:ext cx="1153838" cy="317155"/>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38" name="Pfeil: Fünfeck 37">
            <a:extLst>
              <a:ext uri="{FF2B5EF4-FFF2-40B4-BE49-F238E27FC236}">
                <a16:creationId xmlns:a16="http://schemas.microsoft.com/office/drawing/2014/main" id="{0A026E2A-FAC0-4720-AC75-2D2F2AD7A67F}"/>
              </a:ext>
            </a:extLst>
          </p:cNvPr>
          <p:cNvSpPr/>
          <p:nvPr/>
        </p:nvSpPr>
        <p:spPr>
          <a:xfrm>
            <a:off x="1128055" y="4406323"/>
            <a:ext cx="2092275" cy="102674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0:</a:t>
            </a:r>
          </a:p>
          <a:p>
            <a:pPr algn="ctr"/>
            <a:r>
              <a:rPr lang="de-CH" sz="1000" dirty="0">
                <a:solidFill>
                  <a:schemeClr val="bg1"/>
                </a:solidFill>
              </a:rPr>
              <a:t>Vorbereitung und Anschluss 2 BB </a:t>
            </a:r>
            <a:r>
              <a:rPr lang="de-CH" sz="1000" dirty="0" err="1">
                <a:solidFill>
                  <a:schemeClr val="bg1"/>
                </a:solidFill>
              </a:rPr>
              <a:t>Stao</a:t>
            </a:r>
            <a:r>
              <a:rPr lang="de-CH" sz="1000" dirty="0">
                <a:solidFill>
                  <a:schemeClr val="bg1"/>
                </a:solidFill>
              </a:rPr>
              <a:t> , Migration VDV, </a:t>
            </a:r>
            <a:r>
              <a:rPr lang="de-CH" sz="1000" dirty="0" err="1">
                <a:solidFill>
                  <a:schemeClr val="bg1"/>
                </a:solidFill>
              </a:rPr>
              <a:t>PoC</a:t>
            </a:r>
            <a:r>
              <a:rPr lang="de-CH" sz="1000" dirty="0">
                <a:solidFill>
                  <a:schemeClr val="bg1"/>
                </a:solidFill>
              </a:rPr>
              <a:t>: Route </a:t>
            </a:r>
            <a:r>
              <a:rPr lang="de-CH" sz="1000" dirty="0" err="1">
                <a:solidFill>
                  <a:schemeClr val="bg1"/>
                </a:solidFill>
              </a:rPr>
              <a:t>Reflector</a:t>
            </a:r>
            <a:r>
              <a:rPr lang="de-CH" sz="1000" dirty="0">
                <a:solidFill>
                  <a:schemeClr val="bg1"/>
                </a:solidFill>
              </a:rPr>
              <a:t>, Abklärung NMS</a:t>
            </a:r>
          </a:p>
        </p:txBody>
      </p:sp>
      <p:sp>
        <p:nvSpPr>
          <p:cNvPr id="39" name="Pfeil: Fünfeck 38">
            <a:extLst>
              <a:ext uri="{FF2B5EF4-FFF2-40B4-BE49-F238E27FC236}">
                <a16:creationId xmlns:a16="http://schemas.microsoft.com/office/drawing/2014/main" id="{FAA44F77-7B23-4535-AA63-A41C4A2AA96B}"/>
              </a:ext>
            </a:extLst>
          </p:cNvPr>
          <p:cNvSpPr/>
          <p:nvPr/>
        </p:nvSpPr>
        <p:spPr>
          <a:xfrm>
            <a:off x="1128590" y="4035180"/>
            <a:ext cx="1205548" cy="31905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40" name="Pfeil: Fünfeck 39">
            <a:extLst>
              <a:ext uri="{FF2B5EF4-FFF2-40B4-BE49-F238E27FC236}">
                <a16:creationId xmlns:a16="http://schemas.microsoft.com/office/drawing/2014/main" id="{B183BC2A-D5DA-42E0-90BB-75105C26657F}"/>
              </a:ext>
            </a:extLst>
          </p:cNvPr>
          <p:cNvSpPr/>
          <p:nvPr/>
        </p:nvSpPr>
        <p:spPr>
          <a:xfrm>
            <a:off x="2335177" y="4037084"/>
            <a:ext cx="1153838" cy="317155"/>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42" name="Pfeil: Fünfeck 41">
            <a:extLst>
              <a:ext uri="{FF2B5EF4-FFF2-40B4-BE49-F238E27FC236}">
                <a16:creationId xmlns:a16="http://schemas.microsoft.com/office/drawing/2014/main" id="{EE89A327-2D75-4638-8594-ABD0E7300D22}"/>
              </a:ext>
            </a:extLst>
          </p:cNvPr>
          <p:cNvSpPr/>
          <p:nvPr/>
        </p:nvSpPr>
        <p:spPr>
          <a:xfrm>
            <a:off x="5702807" y="4385196"/>
            <a:ext cx="2451586" cy="1066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2:</a:t>
            </a:r>
          </a:p>
          <a:p>
            <a:pPr algn="ctr"/>
            <a:r>
              <a:rPr lang="de-CH" sz="1000" dirty="0">
                <a:solidFill>
                  <a:schemeClr val="bg1"/>
                </a:solidFill>
              </a:rPr>
              <a:t>Strukturelle Anpassung Ablösung Core/</a:t>
            </a:r>
            <a:r>
              <a:rPr lang="de-CH" sz="1000" dirty="0" err="1">
                <a:solidFill>
                  <a:schemeClr val="bg1"/>
                </a:solidFill>
              </a:rPr>
              <a:t>Dist</a:t>
            </a:r>
            <a:r>
              <a:rPr lang="de-CH" sz="1000" dirty="0">
                <a:solidFill>
                  <a:schemeClr val="bg1"/>
                </a:solidFill>
              </a:rPr>
              <a:t> durch neue Komponenten,  </a:t>
            </a:r>
          </a:p>
          <a:p>
            <a:pPr algn="ctr"/>
            <a:r>
              <a:rPr lang="de-CH" sz="1000" dirty="0">
                <a:solidFill>
                  <a:schemeClr val="bg1"/>
                </a:solidFill>
              </a:rPr>
              <a:t>Regulärer Ersatz HW der Feldebene (Access Switch) gem. ASTRA 13040, 1. Teil (ca. 50%) der BSA Abschnitte</a:t>
            </a:r>
          </a:p>
        </p:txBody>
      </p:sp>
      <p:sp>
        <p:nvSpPr>
          <p:cNvPr id="43" name="Pfeil: Fünfeck 42">
            <a:extLst>
              <a:ext uri="{FF2B5EF4-FFF2-40B4-BE49-F238E27FC236}">
                <a16:creationId xmlns:a16="http://schemas.microsoft.com/office/drawing/2014/main" id="{64320D54-03C1-4960-822C-AFEDD1ED04B3}"/>
              </a:ext>
            </a:extLst>
          </p:cNvPr>
          <p:cNvSpPr/>
          <p:nvPr/>
        </p:nvSpPr>
        <p:spPr>
          <a:xfrm>
            <a:off x="8144976" y="4385196"/>
            <a:ext cx="3651766" cy="106682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dirty="0">
                <a:solidFill>
                  <a:schemeClr val="bg1"/>
                </a:solidFill>
              </a:rPr>
              <a:t>Etappe 4:</a:t>
            </a:r>
          </a:p>
          <a:p>
            <a:pPr algn="ctr"/>
            <a:r>
              <a:rPr lang="de-CH" sz="1000" dirty="0">
                <a:solidFill>
                  <a:schemeClr val="bg1"/>
                </a:solidFill>
              </a:rPr>
              <a:t>Regulärer Ersatz HW der Feldebene (Access Switch) gemäss ASTRA 13040, 2. Teil (ca. 50%) der BSA Abschnitte, Umsetzung IPv6 Dienste (</a:t>
            </a:r>
            <a:r>
              <a:rPr lang="de-CH" sz="1000" dirty="0" err="1">
                <a:solidFill>
                  <a:schemeClr val="bg1"/>
                </a:solidFill>
              </a:rPr>
              <a:t>UeLS</a:t>
            </a:r>
            <a:r>
              <a:rPr lang="de-CH" sz="1000" dirty="0">
                <a:solidFill>
                  <a:schemeClr val="bg1"/>
                </a:solidFill>
              </a:rPr>
              <a:t> / AR / AS / Feldgeräte / etc.), Übergeordneter Betrieb Netzwerk F4</a:t>
            </a:r>
          </a:p>
        </p:txBody>
      </p:sp>
      <p:sp>
        <p:nvSpPr>
          <p:cNvPr id="36" name="Pfeil: Fünfeck 35">
            <a:extLst>
              <a:ext uri="{FF2B5EF4-FFF2-40B4-BE49-F238E27FC236}">
                <a16:creationId xmlns:a16="http://schemas.microsoft.com/office/drawing/2014/main" id="{62552848-5551-47E8-B368-19FCD3E93BF9}"/>
              </a:ext>
            </a:extLst>
          </p:cNvPr>
          <p:cNvSpPr/>
          <p:nvPr/>
        </p:nvSpPr>
        <p:spPr>
          <a:xfrm>
            <a:off x="3489015" y="1805842"/>
            <a:ext cx="3415842" cy="324282"/>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Netzwerkausrüstung an Etappen angepasst</a:t>
            </a:r>
          </a:p>
        </p:txBody>
      </p:sp>
      <p:sp>
        <p:nvSpPr>
          <p:cNvPr id="37" name="Pfeil: Fünfeck 36">
            <a:extLst>
              <a:ext uri="{FF2B5EF4-FFF2-40B4-BE49-F238E27FC236}">
                <a16:creationId xmlns:a16="http://schemas.microsoft.com/office/drawing/2014/main" id="{059C11FD-F90E-42C8-A1BF-C0807AAB5DEE}"/>
              </a:ext>
            </a:extLst>
          </p:cNvPr>
          <p:cNvSpPr/>
          <p:nvPr/>
        </p:nvSpPr>
        <p:spPr>
          <a:xfrm>
            <a:off x="3489439" y="4037757"/>
            <a:ext cx="3415842" cy="324282"/>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Netzwerkausrüstung an Etappen angepasst</a:t>
            </a:r>
          </a:p>
        </p:txBody>
      </p:sp>
      <p:sp>
        <p:nvSpPr>
          <p:cNvPr id="44" name="Rechteck 43">
            <a:extLst>
              <a:ext uri="{FF2B5EF4-FFF2-40B4-BE49-F238E27FC236}">
                <a16:creationId xmlns:a16="http://schemas.microsoft.com/office/drawing/2014/main" id="{993E5A86-7A10-4A62-BEF3-43D1F8A3EC13}"/>
              </a:ext>
            </a:extLst>
          </p:cNvPr>
          <p:cNvSpPr/>
          <p:nvPr/>
        </p:nvSpPr>
        <p:spPr>
          <a:xfrm>
            <a:off x="7125425" y="423378"/>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Etappe 2 kann um ein paar Monate vorgezogen werden</a:t>
            </a:r>
          </a:p>
          <a:p>
            <a:pPr marL="171450" indent="-171450">
              <a:buFont typeface="Arial" panose="020B0604020202020204" pitchFamily="34" charset="0"/>
              <a:buChar char="•"/>
            </a:pPr>
            <a:r>
              <a:rPr lang="de-CH" sz="1200" dirty="0">
                <a:solidFill>
                  <a:schemeClr val="tx1"/>
                </a:solidFill>
              </a:rPr>
              <a:t>Entlastung des Projektteams in der Planungsphase</a:t>
            </a:r>
          </a:p>
        </p:txBody>
      </p:sp>
    </p:spTree>
    <p:extLst>
      <p:ext uri="{BB962C8B-B14F-4D97-AF65-F5344CB8AC3E}">
        <p14:creationId xmlns:p14="http://schemas.microsoft.com/office/powerpoint/2010/main" val="937997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F4 (2)</a:t>
            </a:r>
            <a:br>
              <a:rPr lang="de-CH" dirty="0"/>
            </a:br>
            <a:r>
              <a:rPr lang="de-CH" sz="1600" b="0" dirty="0"/>
              <a:t>(finale Dokumente GEIV: 01.03.2020, GEV: 28.02.2020)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2"/>
            <a:ext cx="441514" cy="2349528"/>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77097"/>
            <a:ext cx="441514" cy="2343414"/>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33" name="Rechteck 32">
            <a:extLst>
              <a:ext uri="{FF2B5EF4-FFF2-40B4-BE49-F238E27FC236}">
                <a16:creationId xmlns:a16="http://schemas.microsoft.com/office/drawing/2014/main" id="{4E221B81-D7FB-4BD8-8876-88A14674DB19}"/>
              </a:ext>
            </a:extLst>
          </p:cNvPr>
          <p:cNvSpPr/>
          <p:nvPr/>
        </p:nvSpPr>
        <p:spPr>
          <a:xfrm>
            <a:off x="1187537" y="1665213"/>
            <a:ext cx="10073831" cy="328829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GEVI und VII</a:t>
            </a:r>
          </a:p>
          <a:p>
            <a:pPr marL="285750" indent="-285750">
              <a:buFont typeface="Arial" panose="020B0604020202020204" pitchFamily="34" charset="0"/>
              <a:buChar char="•"/>
            </a:pPr>
            <a:r>
              <a:rPr lang="de-CH" sz="1400" dirty="0">
                <a:solidFill>
                  <a:schemeClr val="tx1"/>
                </a:solidFill>
              </a:rPr>
              <a:t>Die Projektgenerierung ist erfolgt, sodass ab April/Mai 2020 der Projektleiter BSA SA-CH der F4 die Migration starten kann.</a:t>
            </a:r>
          </a:p>
          <a:p>
            <a:pPr marL="285750" indent="-285750">
              <a:buFont typeface="Arial" panose="020B0604020202020204" pitchFamily="34" charset="0"/>
              <a:buChar char="•"/>
            </a:pPr>
            <a:r>
              <a:rPr lang="de-CH" sz="1400" dirty="0">
                <a:solidFill>
                  <a:schemeClr val="tx1"/>
                </a:solidFill>
              </a:rPr>
              <a:t>Die Bauherrenunterstützung und der Projektverfasser sollen 2020 beschafft werden, sodass die Planung und die Realisation der Migration fristgerecht gestartet werden können. Offen ist noch, ob die Migration über ein gemeinsames Projekt GEVI und VII durchgeführt wird oder ob zwei separate Projekte gestartet werden (Entscheid bei PL).  </a:t>
            </a:r>
          </a:p>
          <a:p>
            <a:pPr marL="285750" indent="-285750">
              <a:buFont typeface="Arial" panose="020B0604020202020204" pitchFamily="34" charset="0"/>
              <a:buChar char="•"/>
            </a:pPr>
            <a:r>
              <a:rPr lang="de-CH" sz="1400" dirty="0">
                <a:solidFill>
                  <a:schemeClr val="tx1"/>
                </a:solidFill>
              </a:rPr>
              <a:t>Die Grundüberlegungen zur Migration sind durchdacht und zielführend. </a:t>
            </a:r>
          </a:p>
          <a:p>
            <a:pPr marL="285750" indent="-285750">
              <a:buFont typeface="Arial" panose="020B0604020202020204" pitchFamily="34" charset="0"/>
              <a:buChar char="•"/>
            </a:pPr>
            <a:r>
              <a:rPr lang="de-CH" sz="1400" dirty="0">
                <a:solidFill>
                  <a:schemeClr val="tx1"/>
                </a:solidFill>
              </a:rPr>
              <a:t>Die Lücken in der LWL-Topologie bspw. Anbindung Schaffhausen und die Bereinigung von Altlasten werden prioritär angegangen.</a:t>
            </a:r>
          </a:p>
          <a:p>
            <a:pPr marL="285750" indent="-285750">
              <a:buFont typeface="Arial" panose="020B0604020202020204" pitchFamily="34" charset="0"/>
              <a:buChar char="•"/>
            </a:pPr>
            <a:r>
              <a:rPr lang="de-CH" sz="1400" dirty="0">
                <a:solidFill>
                  <a:schemeClr val="tx1"/>
                </a:solidFill>
              </a:rPr>
              <a:t>Ebenso werden frühzeitig mittels eines POC in Schaffhausen erste Erfahrungen mit der neuen Topologie, mit MPLS und IPv6 gesammelt.</a:t>
            </a:r>
          </a:p>
          <a:p>
            <a:pPr marL="285750" indent="-285750">
              <a:buFont typeface="Arial" panose="020B0604020202020204" pitchFamily="34" charset="0"/>
              <a:buChar char="•"/>
            </a:pPr>
            <a:r>
              <a:rPr lang="de-CH" sz="1400" dirty="0">
                <a:solidFill>
                  <a:schemeClr val="tx1"/>
                </a:solidFill>
              </a:rPr>
              <a:t>Das angestrebte Migrationsvorgehen soll wie vorgeschlagen abgewickelt werden. </a:t>
            </a:r>
          </a:p>
          <a:p>
            <a:pPr marL="285750" indent="-285750">
              <a:buFont typeface="Arial" panose="020B0604020202020204" pitchFamily="34" charset="0"/>
              <a:buChar char="•"/>
            </a:pPr>
            <a:r>
              <a:rPr lang="de-CH" sz="1400" dirty="0">
                <a:solidFill>
                  <a:schemeClr val="tx1"/>
                </a:solidFill>
              </a:rPr>
              <a:t>Der Betrieb erfolgt weiterhin getrennt durch die GEVI und VII.</a:t>
            </a:r>
          </a:p>
          <a:p>
            <a:pPr marL="285750" indent="-285750">
              <a:buFont typeface="Arial" panose="020B0604020202020204" pitchFamily="34" charset="0"/>
              <a:buChar char="•"/>
            </a:pPr>
            <a:r>
              <a:rPr lang="de-CH" sz="1400" dirty="0">
                <a:solidFill>
                  <a:schemeClr val="tx1"/>
                </a:solidFill>
              </a:rPr>
              <a:t>Die Projektgenerierung für Etappe 4 soll bis spätestens Ende 2021 erfolgen.</a:t>
            </a: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endParaRPr lang="de-CH" sz="1400" dirty="0">
              <a:solidFill>
                <a:schemeClr val="tx1"/>
              </a:solidFill>
            </a:endParaRPr>
          </a:p>
        </p:txBody>
      </p:sp>
    </p:spTree>
    <p:extLst>
      <p:ext uri="{BB962C8B-B14F-4D97-AF65-F5344CB8AC3E}">
        <p14:creationId xmlns:p14="http://schemas.microsoft.com/office/powerpoint/2010/main" val="686285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dirty="0"/>
              <a:t>IP-Netz BSA</a:t>
            </a:r>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F5 (1)</a:t>
            </a:r>
            <a:br>
              <a:rPr lang="de-CH" dirty="0"/>
            </a:br>
            <a:r>
              <a:rPr lang="de-CH" sz="1600" b="0" dirty="0"/>
              <a:t>(finale Dokumente GEIV: 01.03.2020, GEV: 28.02.2020)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extLst>
              <p:ext uri="{D42A27DB-BD31-4B8C-83A1-F6EECF244321}">
                <p14:modId xmlns:p14="http://schemas.microsoft.com/office/powerpoint/2010/main" val="1167826899"/>
              </p:ext>
            </p:extLst>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330947"/>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GEIV</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60318"/>
            <a:ext cx="441514" cy="235435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a:t>
            </a:r>
          </a:p>
        </p:txBody>
      </p:sp>
      <p:sp>
        <p:nvSpPr>
          <p:cNvPr id="38" name="Pfeil: Fünfeck 37">
            <a:extLst>
              <a:ext uri="{FF2B5EF4-FFF2-40B4-BE49-F238E27FC236}">
                <a16:creationId xmlns:a16="http://schemas.microsoft.com/office/drawing/2014/main" id="{05586BA5-C8DC-43EF-B822-C8637BADCCD9}"/>
              </a:ext>
            </a:extLst>
          </p:cNvPr>
          <p:cNvSpPr/>
          <p:nvPr/>
        </p:nvSpPr>
        <p:spPr>
          <a:xfrm>
            <a:off x="1418530" y="2210049"/>
            <a:ext cx="1758027"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Neues Netz </a:t>
            </a:r>
            <a:r>
              <a:rPr lang="de-CH" sz="900" dirty="0" err="1">
                <a:solidFill>
                  <a:schemeClr val="bg1"/>
                </a:solidFill>
              </a:rPr>
              <a:t>Mappo-Morettina</a:t>
            </a:r>
            <a:r>
              <a:rPr lang="de-CH" sz="900" dirty="0">
                <a:solidFill>
                  <a:schemeClr val="bg1"/>
                </a:solidFill>
              </a:rPr>
              <a:t>, Anschluss BB, Migration VDV</a:t>
            </a:r>
          </a:p>
        </p:txBody>
      </p:sp>
      <p:sp>
        <p:nvSpPr>
          <p:cNvPr id="41" name="Pfeil: Fünfeck 40">
            <a:extLst>
              <a:ext uri="{FF2B5EF4-FFF2-40B4-BE49-F238E27FC236}">
                <a16:creationId xmlns:a16="http://schemas.microsoft.com/office/drawing/2014/main" id="{DDCC719E-67F3-4C72-87A2-258EC823D42D}"/>
              </a:ext>
            </a:extLst>
          </p:cNvPr>
          <p:cNvSpPr/>
          <p:nvPr/>
        </p:nvSpPr>
        <p:spPr>
          <a:xfrm>
            <a:off x="8167916" y="3058247"/>
            <a:ext cx="3588845"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der restlichen Feldnetzwerke/Abschnitte (Access)  gemäss RiLi</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78" name="Pfeil: Fünfeck 77">
            <a:extLst>
              <a:ext uri="{FF2B5EF4-FFF2-40B4-BE49-F238E27FC236}">
                <a16:creationId xmlns:a16="http://schemas.microsoft.com/office/drawing/2014/main" id="{74296DA1-E535-4A36-B315-45022A4889C8}"/>
              </a:ext>
            </a:extLst>
          </p:cNvPr>
          <p:cNvSpPr/>
          <p:nvPr/>
        </p:nvSpPr>
        <p:spPr>
          <a:xfrm>
            <a:off x="3197944" y="5371880"/>
            <a:ext cx="3368983" cy="19863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Aufbau Erschliessungsringe</a:t>
            </a:r>
          </a:p>
        </p:txBody>
      </p:sp>
      <p:sp>
        <p:nvSpPr>
          <p:cNvPr id="79" name="Pfeil: Fünfeck 78">
            <a:extLst>
              <a:ext uri="{FF2B5EF4-FFF2-40B4-BE49-F238E27FC236}">
                <a16:creationId xmlns:a16="http://schemas.microsoft.com/office/drawing/2014/main" id="{B31E72CF-F286-480E-997D-EE81F9ECDF34}"/>
              </a:ext>
            </a:extLst>
          </p:cNvPr>
          <p:cNvSpPr/>
          <p:nvPr/>
        </p:nvSpPr>
        <p:spPr>
          <a:xfrm>
            <a:off x="4452677" y="5626753"/>
            <a:ext cx="3084203" cy="29109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Umbau Access-Bereiche (mind. 80%), Umschaltung auf Erschliessungsringe </a:t>
            </a:r>
          </a:p>
        </p:txBody>
      </p:sp>
      <p:sp>
        <p:nvSpPr>
          <p:cNvPr id="80" name="Pfeil: Fünfeck 79">
            <a:extLst>
              <a:ext uri="{FF2B5EF4-FFF2-40B4-BE49-F238E27FC236}">
                <a16:creationId xmlns:a16="http://schemas.microsoft.com/office/drawing/2014/main" id="{4B92F50B-C9EE-4E52-B220-611D14EA571F}"/>
              </a:ext>
            </a:extLst>
          </p:cNvPr>
          <p:cNvSpPr/>
          <p:nvPr/>
        </p:nvSpPr>
        <p:spPr>
          <a:xfrm>
            <a:off x="2990303" y="4781717"/>
            <a:ext cx="2644393" cy="19863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Aufbau/Erneuerung DDI-Tools/IPAM/NAC</a:t>
            </a:r>
          </a:p>
        </p:txBody>
      </p:sp>
      <p:sp>
        <p:nvSpPr>
          <p:cNvPr id="81" name="Pfeil: Fünfeck 80">
            <a:extLst>
              <a:ext uri="{FF2B5EF4-FFF2-40B4-BE49-F238E27FC236}">
                <a16:creationId xmlns:a16="http://schemas.microsoft.com/office/drawing/2014/main" id="{CFE51371-0B65-47E6-B737-0866482F5B84}"/>
              </a:ext>
            </a:extLst>
          </p:cNvPr>
          <p:cNvSpPr/>
          <p:nvPr/>
        </p:nvSpPr>
        <p:spPr>
          <a:xfrm>
            <a:off x="3197563" y="5008585"/>
            <a:ext cx="1202122" cy="33386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Aufbau NMS für MPLS, Service </a:t>
            </a:r>
            <a:r>
              <a:rPr lang="de-CH" sz="900" dirty="0" err="1">
                <a:solidFill>
                  <a:schemeClr val="bg1"/>
                </a:solidFill>
              </a:rPr>
              <a:t>Mgmt</a:t>
            </a:r>
            <a:endParaRPr lang="de-CH" sz="900" dirty="0">
              <a:solidFill>
                <a:schemeClr val="bg1"/>
              </a:solidFill>
            </a:endParaRPr>
          </a:p>
        </p:txBody>
      </p:sp>
      <p:cxnSp>
        <p:nvCxnSpPr>
          <p:cNvPr id="67" name="Gerader Verbinder 66">
            <a:extLst>
              <a:ext uri="{FF2B5EF4-FFF2-40B4-BE49-F238E27FC236}">
                <a16:creationId xmlns:a16="http://schemas.microsoft.com/office/drawing/2014/main" id="{2C209732-1360-4644-958B-B6BAFE2B00B6}"/>
              </a:ext>
            </a:extLst>
          </p:cNvPr>
          <p:cNvCxnSpPr>
            <a:cxnSpLocks/>
          </p:cNvCxnSpPr>
          <p:nvPr/>
        </p:nvCxnSpPr>
        <p:spPr>
          <a:xfrm>
            <a:off x="821789" y="3925962"/>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Pfeil: Fünfeck 98">
            <a:extLst>
              <a:ext uri="{FF2B5EF4-FFF2-40B4-BE49-F238E27FC236}">
                <a16:creationId xmlns:a16="http://schemas.microsoft.com/office/drawing/2014/main" id="{089F53BA-B45B-432F-A13B-5A81F6715605}"/>
              </a:ext>
            </a:extLst>
          </p:cNvPr>
          <p:cNvSpPr/>
          <p:nvPr/>
        </p:nvSpPr>
        <p:spPr>
          <a:xfrm>
            <a:off x="1045644" y="4556895"/>
            <a:ext cx="2105646" cy="198629"/>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Anschluss BB, Migration VDV</a:t>
            </a:r>
          </a:p>
        </p:txBody>
      </p:sp>
      <p:sp>
        <p:nvSpPr>
          <p:cNvPr id="100" name="Pfeil: Fünfeck 99">
            <a:extLst>
              <a:ext uri="{FF2B5EF4-FFF2-40B4-BE49-F238E27FC236}">
                <a16:creationId xmlns:a16="http://schemas.microsoft.com/office/drawing/2014/main" id="{EFD986D4-851F-4859-9183-3FDF241EBA9C}"/>
              </a:ext>
            </a:extLst>
          </p:cNvPr>
          <p:cNvSpPr/>
          <p:nvPr/>
        </p:nvSpPr>
        <p:spPr>
          <a:xfrm>
            <a:off x="1978492" y="4059819"/>
            <a:ext cx="1141270" cy="274641"/>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und Beschaffung Router</a:t>
            </a:r>
          </a:p>
        </p:txBody>
      </p:sp>
      <p:sp>
        <p:nvSpPr>
          <p:cNvPr id="101" name="Pfeil: Fünfeck 100">
            <a:extLst>
              <a:ext uri="{FF2B5EF4-FFF2-40B4-BE49-F238E27FC236}">
                <a16:creationId xmlns:a16="http://schemas.microsoft.com/office/drawing/2014/main" id="{1A5184E5-8F13-4973-805A-5B417EF561A0}"/>
              </a:ext>
            </a:extLst>
          </p:cNvPr>
          <p:cNvSpPr/>
          <p:nvPr/>
        </p:nvSpPr>
        <p:spPr>
          <a:xfrm>
            <a:off x="3205497" y="5955330"/>
            <a:ext cx="8489107" cy="198632"/>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Kontinuierliche Anpassung BSA auf IPv6 über EP </a:t>
            </a:r>
          </a:p>
        </p:txBody>
      </p:sp>
      <p:sp>
        <p:nvSpPr>
          <p:cNvPr id="37" name="Pfeil: Fünfeck 36">
            <a:extLst>
              <a:ext uri="{FF2B5EF4-FFF2-40B4-BE49-F238E27FC236}">
                <a16:creationId xmlns:a16="http://schemas.microsoft.com/office/drawing/2014/main" id="{569A5296-3596-42FA-B9D9-B4E78775DABC}"/>
              </a:ext>
            </a:extLst>
          </p:cNvPr>
          <p:cNvSpPr/>
          <p:nvPr/>
        </p:nvSpPr>
        <p:spPr>
          <a:xfrm>
            <a:off x="1066965" y="1584572"/>
            <a:ext cx="866922" cy="44214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err="1">
                <a:solidFill>
                  <a:schemeClr val="tx1"/>
                </a:solidFill>
              </a:rPr>
              <a:t>Projektge-nerierung</a:t>
            </a:r>
            <a:r>
              <a:rPr lang="de-CH" sz="900" dirty="0">
                <a:solidFill>
                  <a:schemeClr val="tx1"/>
                </a:solidFill>
              </a:rPr>
              <a:t>, Be-schaffung PV</a:t>
            </a:r>
          </a:p>
        </p:txBody>
      </p:sp>
      <p:sp>
        <p:nvSpPr>
          <p:cNvPr id="42" name="Pfeil: Fünfeck 41">
            <a:extLst>
              <a:ext uri="{FF2B5EF4-FFF2-40B4-BE49-F238E27FC236}">
                <a16:creationId xmlns:a16="http://schemas.microsoft.com/office/drawing/2014/main" id="{B2EA8D28-9936-4BA1-BBF4-40A4A3D0754E}"/>
              </a:ext>
            </a:extLst>
          </p:cNvPr>
          <p:cNvSpPr/>
          <p:nvPr/>
        </p:nvSpPr>
        <p:spPr>
          <a:xfrm>
            <a:off x="1949197" y="2882470"/>
            <a:ext cx="1202092" cy="16681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Integration IPAM</a:t>
            </a:r>
          </a:p>
        </p:txBody>
      </p:sp>
      <p:sp>
        <p:nvSpPr>
          <p:cNvPr id="43" name="Pfeil: Fünfeck 42">
            <a:extLst>
              <a:ext uri="{FF2B5EF4-FFF2-40B4-BE49-F238E27FC236}">
                <a16:creationId xmlns:a16="http://schemas.microsoft.com/office/drawing/2014/main" id="{DAC5675E-C76A-4208-AFDA-2C3DB6747094}"/>
              </a:ext>
            </a:extLst>
          </p:cNvPr>
          <p:cNvSpPr/>
          <p:nvPr/>
        </p:nvSpPr>
        <p:spPr>
          <a:xfrm>
            <a:off x="1978491" y="1593811"/>
            <a:ext cx="1205548" cy="274641"/>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Projektierung Erschliessungsringe</a:t>
            </a:r>
          </a:p>
        </p:txBody>
      </p:sp>
      <p:sp>
        <p:nvSpPr>
          <p:cNvPr id="44" name="Pfeil: Fünfeck 43">
            <a:extLst>
              <a:ext uri="{FF2B5EF4-FFF2-40B4-BE49-F238E27FC236}">
                <a16:creationId xmlns:a16="http://schemas.microsoft.com/office/drawing/2014/main" id="{E2EB6CF1-8F86-44BF-81BA-6032155F1318}"/>
              </a:ext>
            </a:extLst>
          </p:cNvPr>
          <p:cNvSpPr/>
          <p:nvPr/>
        </p:nvSpPr>
        <p:spPr>
          <a:xfrm>
            <a:off x="3213334" y="1603556"/>
            <a:ext cx="1205548" cy="274641"/>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MPLS-Router</a:t>
            </a:r>
          </a:p>
        </p:txBody>
      </p:sp>
      <p:sp>
        <p:nvSpPr>
          <p:cNvPr id="45" name="Pfeil: Fünfeck 44">
            <a:extLst>
              <a:ext uri="{FF2B5EF4-FFF2-40B4-BE49-F238E27FC236}">
                <a16:creationId xmlns:a16="http://schemas.microsoft.com/office/drawing/2014/main" id="{F3219165-38EC-46B8-B56B-C30D552944F7}"/>
              </a:ext>
            </a:extLst>
          </p:cNvPr>
          <p:cNvSpPr/>
          <p:nvPr/>
        </p:nvSpPr>
        <p:spPr>
          <a:xfrm>
            <a:off x="3213334" y="1922238"/>
            <a:ext cx="1205548" cy="274641"/>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Projektierung Feldnetzwerke</a:t>
            </a:r>
          </a:p>
        </p:txBody>
      </p:sp>
      <p:sp>
        <p:nvSpPr>
          <p:cNvPr id="46" name="Pfeil: Fünfeck 45">
            <a:extLst>
              <a:ext uri="{FF2B5EF4-FFF2-40B4-BE49-F238E27FC236}">
                <a16:creationId xmlns:a16="http://schemas.microsoft.com/office/drawing/2014/main" id="{38A84D98-D5A5-499B-A5B1-EC69E807877F}"/>
              </a:ext>
            </a:extLst>
          </p:cNvPr>
          <p:cNvSpPr/>
          <p:nvPr/>
        </p:nvSpPr>
        <p:spPr>
          <a:xfrm>
            <a:off x="4457496" y="1932490"/>
            <a:ext cx="1205548" cy="274641"/>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Access-Switches</a:t>
            </a:r>
          </a:p>
        </p:txBody>
      </p:sp>
      <p:sp>
        <p:nvSpPr>
          <p:cNvPr id="40" name="Pfeil: Fünfeck 39">
            <a:extLst>
              <a:ext uri="{FF2B5EF4-FFF2-40B4-BE49-F238E27FC236}">
                <a16:creationId xmlns:a16="http://schemas.microsoft.com/office/drawing/2014/main" id="{1E35AF19-E2B5-467C-9864-AF320059A762}"/>
              </a:ext>
            </a:extLst>
          </p:cNvPr>
          <p:cNvSpPr/>
          <p:nvPr/>
        </p:nvSpPr>
        <p:spPr>
          <a:xfrm>
            <a:off x="5703291" y="2247752"/>
            <a:ext cx="2434670"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a:t>
            </a:r>
            <a:r>
              <a:rPr lang="de-CH" sz="900" dirty="0" err="1">
                <a:solidFill>
                  <a:schemeClr val="bg1"/>
                </a:solidFill>
              </a:rPr>
              <a:t>Erschliessunsgring</a:t>
            </a:r>
            <a:r>
              <a:rPr lang="de-CH" sz="900" dirty="0">
                <a:solidFill>
                  <a:schemeClr val="bg1"/>
                </a:solidFill>
              </a:rPr>
              <a:t> (ER)</a:t>
            </a:r>
          </a:p>
        </p:txBody>
      </p:sp>
      <p:sp>
        <p:nvSpPr>
          <p:cNvPr id="47" name="Pfeil: Fünfeck 46">
            <a:extLst>
              <a:ext uri="{FF2B5EF4-FFF2-40B4-BE49-F238E27FC236}">
                <a16:creationId xmlns:a16="http://schemas.microsoft.com/office/drawing/2014/main" id="{D7E505F9-5927-45DB-B13F-295840F7AD7E}"/>
              </a:ext>
            </a:extLst>
          </p:cNvPr>
          <p:cNvSpPr/>
          <p:nvPr/>
        </p:nvSpPr>
        <p:spPr>
          <a:xfrm>
            <a:off x="1956751" y="2647492"/>
            <a:ext cx="1202092" cy="16681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Anpassung NMS</a:t>
            </a:r>
          </a:p>
        </p:txBody>
      </p:sp>
      <p:sp>
        <p:nvSpPr>
          <p:cNvPr id="48" name="Pfeil: Fünfeck 47">
            <a:extLst>
              <a:ext uri="{FF2B5EF4-FFF2-40B4-BE49-F238E27FC236}">
                <a16:creationId xmlns:a16="http://schemas.microsoft.com/office/drawing/2014/main" id="{75759743-F069-4980-AA4B-AD16BD092527}"/>
              </a:ext>
            </a:extLst>
          </p:cNvPr>
          <p:cNvSpPr/>
          <p:nvPr/>
        </p:nvSpPr>
        <p:spPr>
          <a:xfrm>
            <a:off x="5703291" y="2652979"/>
            <a:ext cx="1725597"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erste Abschnitte (Access) gemäss RiLi</a:t>
            </a:r>
          </a:p>
        </p:txBody>
      </p:sp>
      <p:sp>
        <p:nvSpPr>
          <p:cNvPr id="49" name="Pfeil: Fünfeck 48">
            <a:extLst>
              <a:ext uri="{FF2B5EF4-FFF2-40B4-BE49-F238E27FC236}">
                <a16:creationId xmlns:a16="http://schemas.microsoft.com/office/drawing/2014/main" id="{26057CBC-C669-48AC-8B62-F9185E5BEF72}"/>
              </a:ext>
            </a:extLst>
          </p:cNvPr>
          <p:cNvSpPr/>
          <p:nvPr/>
        </p:nvSpPr>
        <p:spPr>
          <a:xfrm>
            <a:off x="7433573" y="2654684"/>
            <a:ext cx="728003" cy="745307"/>
          </a:xfrm>
          <a:prstGeom prst="homePlate">
            <a:avLst>
              <a:gd name="adj" fmla="val 11721"/>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Anschluss restliche Abschnitte an ER</a:t>
            </a:r>
          </a:p>
        </p:txBody>
      </p:sp>
      <p:sp>
        <p:nvSpPr>
          <p:cNvPr id="2" name="Rechteck 1">
            <a:extLst>
              <a:ext uri="{FF2B5EF4-FFF2-40B4-BE49-F238E27FC236}">
                <a16:creationId xmlns:a16="http://schemas.microsoft.com/office/drawing/2014/main" id="{C8238BB1-217A-4B94-9DC2-68204B695094}"/>
              </a:ext>
            </a:extLst>
          </p:cNvPr>
          <p:cNvSpPr/>
          <p:nvPr/>
        </p:nvSpPr>
        <p:spPr>
          <a:xfrm>
            <a:off x="5703290" y="2990616"/>
            <a:ext cx="728003" cy="1823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b="1" dirty="0">
                <a:solidFill>
                  <a:schemeClr val="tx1"/>
                </a:solidFill>
              </a:rPr>
              <a:t>EP08</a:t>
            </a:r>
          </a:p>
        </p:txBody>
      </p:sp>
      <p:sp>
        <p:nvSpPr>
          <p:cNvPr id="50" name="Rechteck 49">
            <a:extLst>
              <a:ext uri="{FF2B5EF4-FFF2-40B4-BE49-F238E27FC236}">
                <a16:creationId xmlns:a16="http://schemas.microsoft.com/office/drawing/2014/main" id="{3BB993D1-067A-4937-A29C-20D27B8C51A0}"/>
              </a:ext>
            </a:extLst>
          </p:cNvPr>
          <p:cNvSpPr/>
          <p:nvPr/>
        </p:nvSpPr>
        <p:spPr>
          <a:xfrm>
            <a:off x="6441717" y="2990615"/>
            <a:ext cx="494050" cy="1823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b="1" dirty="0">
                <a:solidFill>
                  <a:schemeClr val="tx1"/>
                </a:solidFill>
              </a:rPr>
              <a:t>EP28</a:t>
            </a:r>
          </a:p>
        </p:txBody>
      </p:sp>
      <p:sp>
        <p:nvSpPr>
          <p:cNvPr id="51" name="Rechteck 50">
            <a:extLst>
              <a:ext uri="{FF2B5EF4-FFF2-40B4-BE49-F238E27FC236}">
                <a16:creationId xmlns:a16="http://schemas.microsoft.com/office/drawing/2014/main" id="{8F234913-426D-4C63-85CC-2097927E2702}"/>
              </a:ext>
            </a:extLst>
          </p:cNvPr>
          <p:cNvSpPr/>
          <p:nvPr/>
        </p:nvSpPr>
        <p:spPr>
          <a:xfrm>
            <a:off x="6956865" y="2994724"/>
            <a:ext cx="494050" cy="1782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000" b="1" dirty="0">
                <a:solidFill>
                  <a:schemeClr val="tx1"/>
                </a:solidFill>
              </a:rPr>
              <a:t>EP18</a:t>
            </a:r>
          </a:p>
        </p:txBody>
      </p:sp>
      <p:sp>
        <p:nvSpPr>
          <p:cNvPr id="52" name="Pfeil: Fünfeck 51">
            <a:extLst>
              <a:ext uri="{FF2B5EF4-FFF2-40B4-BE49-F238E27FC236}">
                <a16:creationId xmlns:a16="http://schemas.microsoft.com/office/drawing/2014/main" id="{4A95EED2-95BE-4409-815F-657E8C7570F5}"/>
              </a:ext>
            </a:extLst>
          </p:cNvPr>
          <p:cNvSpPr/>
          <p:nvPr/>
        </p:nvSpPr>
        <p:spPr>
          <a:xfrm>
            <a:off x="1066965" y="4066796"/>
            <a:ext cx="866922" cy="44214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err="1">
                <a:solidFill>
                  <a:schemeClr val="tx1"/>
                </a:solidFill>
              </a:rPr>
              <a:t>Projektge-nerierung</a:t>
            </a:r>
            <a:r>
              <a:rPr lang="de-CH" sz="900" dirty="0">
                <a:solidFill>
                  <a:schemeClr val="tx1"/>
                </a:solidFill>
              </a:rPr>
              <a:t>, Be-schaffung PV</a:t>
            </a:r>
          </a:p>
        </p:txBody>
      </p:sp>
      <p:sp>
        <p:nvSpPr>
          <p:cNvPr id="53" name="Rechteck 52">
            <a:extLst>
              <a:ext uri="{FF2B5EF4-FFF2-40B4-BE49-F238E27FC236}">
                <a16:creationId xmlns:a16="http://schemas.microsoft.com/office/drawing/2014/main" id="{024B11DD-E754-4B9A-BEFA-8DE587F2F2BD}"/>
              </a:ext>
            </a:extLst>
          </p:cNvPr>
          <p:cNvSpPr/>
          <p:nvPr/>
        </p:nvSpPr>
        <p:spPr>
          <a:xfrm>
            <a:off x="6956865" y="1508559"/>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Realisierung Erschliessungsringe kann massiv vorgezogen werden, dadurch kann der MS4 eingehalten werden</a:t>
            </a:r>
          </a:p>
        </p:txBody>
      </p:sp>
      <p:sp>
        <p:nvSpPr>
          <p:cNvPr id="54" name="Rechteck 53">
            <a:extLst>
              <a:ext uri="{FF2B5EF4-FFF2-40B4-BE49-F238E27FC236}">
                <a16:creationId xmlns:a16="http://schemas.microsoft.com/office/drawing/2014/main" id="{299CE432-8D8C-41F4-8BBD-A7877A77A1C2}"/>
              </a:ext>
            </a:extLst>
          </p:cNvPr>
          <p:cNvSpPr/>
          <p:nvPr/>
        </p:nvSpPr>
        <p:spPr>
          <a:xfrm>
            <a:off x="6936864" y="4027582"/>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KEINE Auswirkung auf den Terminplan</a:t>
            </a:r>
          </a:p>
          <a:p>
            <a:pPr marL="171450" indent="-171450">
              <a:buFont typeface="Arial" panose="020B0604020202020204" pitchFamily="34" charset="0"/>
              <a:buChar char="•"/>
            </a:pPr>
            <a:r>
              <a:rPr lang="de-CH" sz="1200" dirty="0">
                <a:solidFill>
                  <a:schemeClr val="tx1"/>
                </a:solidFill>
              </a:rPr>
              <a:t>ABER Entlastung des Projektteams in der Planungsphase</a:t>
            </a:r>
          </a:p>
        </p:txBody>
      </p:sp>
    </p:spTree>
    <p:extLst>
      <p:ext uri="{BB962C8B-B14F-4D97-AF65-F5344CB8AC3E}">
        <p14:creationId xmlns:p14="http://schemas.microsoft.com/office/powerpoint/2010/main" val="1859304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dirty="0"/>
              <a:t>IP-Netz BSA</a:t>
            </a:r>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F5 (2)</a:t>
            </a:r>
            <a:br>
              <a:rPr lang="de-CH" dirty="0"/>
            </a:br>
            <a:r>
              <a:rPr lang="de-CH" sz="1600" b="0" dirty="0"/>
              <a:t>(finale Dokumente GEIV: 01.03.2020, GEV: 28.02.2020)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330947"/>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GEIV</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60318"/>
            <a:ext cx="441514" cy="235435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53" name="Rechteck 52">
            <a:extLst>
              <a:ext uri="{FF2B5EF4-FFF2-40B4-BE49-F238E27FC236}">
                <a16:creationId xmlns:a16="http://schemas.microsoft.com/office/drawing/2014/main" id="{CF63EDCB-133B-4B94-9302-21715FADD523}"/>
              </a:ext>
            </a:extLst>
          </p:cNvPr>
          <p:cNvSpPr/>
          <p:nvPr/>
        </p:nvSpPr>
        <p:spPr>
          <a:xfrm>
            <a:off x="1289439" y="1665215"/>
            <a:ext cx="9934700" cy="213407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GEIV:</a:t>
            </a:r>
          </a:p>
          <a:p>
            <a:pPr marL="285750" indent="-285750">
              <a:buFont typeface="Arial" panose="020B0604020202020204" pitchFamily="34" charset="0"/>
              <a:buChar char="•"/>
            </a:pPr>
            <a:r>
              <a:rPr lang="de-CH" sz="1400" dirty="0">
                <a:solidFill>
                  <a:schemeClr val="tx1"/>
                </a:solidFill>
              </a:rPr>
              <a:t>Die Projektgenerierung und die Beschaffung eines Projektverfassers muss erst noch erfolgen. </a:t>
            </a:r>
          </a:p>
          <a:p>
            <a:pPr marL="285750" indent="-285750">
              <a:buFont typeface="Arial" panose="020B0604020202020204" pitchFamily="34" charset="0"/>
              <a:buChar char="•"/>
            </a:pPr>
            <a:r>
              <a:rPr lang="de-CH" sz="1400" dirty="0">
                <a:solidFill>
                  <a:schemeClr val="tx1"/>
                </a:solidFill>
              </a:rPr>
              <a:t>Das angestrebte Migrationsvorgehen ist gut durchdacht und zielführend.</a:t>
            </a:r>
          </a:p>
          <a:p>
            <a:pPr marL="285750" indent="-285750">
              <a:buFont typeface="Arial" panose="020B0604020202020204" pitchFamily="34" charset="0"/>
              <a:buChar char="•"/>
            </a:pPr>
            <a:r>
              <a:rPr lang="de-CH" sz="1400" dirty="0">
                <a:solidFill>
                  <a:schemeClr val="tx1"/>
                </a:solidFill>
              </a:rPr>
              <a:t>Das Projekt geht davon aus, dass die Netzwerkausrüstung selber beschafft werden muss. Wenn diese Beschaffung zentral erfolgen könnte, könnte damit die Realisierung der Erschliessungsringe früher gestartet und fristgerecht bis MS4  abgeschlossen werden. </a:t>
            </a:r>
          </a:p>
          <a:p>
            <a:pPr marL="285750" indent="-285750">
              <a:buFont typeface="Arial" panose="020B0604020202020204" pitchFamily="34" charset="0"/>
              <a:buChar char="•"/>
            </a:pPr>
            <a:r>
              <a:rPr lang="de-CH" sz="1400" dirty="0">
                <a:solidFill>
                  <a:schemeClr val="tx1"/>
                </a:solidFill>
              </a:rPr>
              <a:t>Mittels eines POC in </a:t>
            </a:r>
            <a:r>
              <a:rPr lang="de-CH" sz="1400" dirty="0" err="1">
                <a:solidFill>
                  <a:schemeClr val="tx1"/>
                </a:solidFill>
              </a:rPr>
              <a:t>Mappo</a:t>
            </a:r>
            <a:r>
              <a:rPr lang="de-CH" sz="1400" dirty="0">
                <a:solidFill>
                  <a:schemeClr val="tx1"/>
                </a:solidFill>
              </a:rPr>
              <a:t> </a:t>
            </a:r>
            <a:r>
              <a:rPr lang="de-CH" sz="1400" dirty="0" err="1">
                <a:solidFill>
                  <a:schemeClr val="tx1"/>
                </a:solidFill>
              </a:rPr>
              <a:t>Morettina</a:t>
            </a:r>
            <a:r>
              <a:rPr lang="de-CH" sz="1400" dirty="0">
                <a:solidFill>
                  <a:schemeClr val="tx1"/>
                </a:solidFill>
              </a:rPr>
              <a:t> werden erste Erfahrungen mit der neuen Topologie, mit MPLS und IPv6 gesammelt.</a:t>
            </a:r>
          </a:p>
          <a:p>
            <a:pPr marL="285750" indent="-285750">
              <a:buFont typeface="Arial" panose="020B0604020202020204" pitchFamily="34" charset="0"/>
              <a:buChar char="•"/>
            </a:pPr>
            <a:r>
              <a:rPr lang="de-CH" sz="1400" dirty="0">
                <a:solidFill>
                  <a:schemeClr val="tx1"/>
                </a:solidFill>
              </a:rPr>
              <a:t>Das angestrebte Migrationsvorgehen soll wie vorgeschlagen abgewickelt werden. </a:t>
            </a:r>
          </a:p>
          <a:p>
            <a:pPr marL="285750" indent="-285750">
              <a:buFont typeface="Arial" panose="020B0604020202020204" pitchFamily="34" charset="0"/>
              <a:buChar char="•"/>
            </a:pPr>
            <a:endParaRPr lang="de-CH" sz="1400" dirty="0">
              <a:solidFill>
                <a:schemeClr val="tx1"/>
              </a:solidFill>
            </a:endParaRPr>
          </a:p>
        </p:txBody>
      </p:sp>
      <p:sp>
        <p:nvSpPr>
          <p:cNvPr id="54" name="Rechteck 53">
            <a:extLst>
              <a:ext uri="{FF2B5EF4-FFF2-40B4-BE49-F238E27FC236}">
                <a16:creationId xmlns:a16="http://schemas.microsoft.com/office/drawing/2014/main" id="{A3AE9C99-7ADB-4AE7-9008-B4DC003ADBFC}"/>
              </a:ext>
            </a:extLst>
          </p:cNvPr>
          <p:cNvSpPr/>
          <p:nvPr/>
        </p:nvSpPr>
        <p:spPr>
          <a:xfrm>
            <a:off x="1277569" y="4036219"/>
            <a:ext cx="9923230" cy="221667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GEV:</a:t>
            </a:r>
          </a:p>
          <a:p>
            <a:pPr marL="285750" indent="-285750">
              <a:buFont typeface="Arial" panose="020B0604020202020204" pitchFamily="34" charset="0"/>
              <a:buChar char="•"/>
            </a:pPr>
            <a:r>
              <a:rPr lang="de-CH" sz="1400" dirty="0">
                <a:solidFill>
                  <a:schemeClr val="tx1"/>
                </a:solidFill>
              </a:rPr>
              <a:t>Die Projektgenerierung und die Beschaffung eines Projektverfassers muss erst noch erfolgen. Damit dies erfolgen kann, muss der Grundsatzentscheid zur Trennung der beiden Netze ASTRA und Kanton bis Juni 2020 bestätigt werden.</a:t>
            </a:r>
          </a:p>
          <a:p>
            <a:pPr marL="285750" indent="-285750">
              <a:buFont typeface="Arial" panose="020B0604020202020204" pitchFamily="34" charset="0"/>
              <a:buChar char="•"/>
            </a:pPr>
            <a:r>
              <a:rPr lang="de-CH" sz="1400" dirty="0">
                <a:solidFill>
                  <a:schemeClr val="tx1"/>
                </a:solidFill>
              </a:rPr>
              <a:t>Das angestrebte Migrationsvorgehen ist gut durchdacht und zielführend. Die Realisierung der Erschliessungsringe und das Umhängen der Abschnitte auf die neuen Erschliessungsringe erfolgt im vorgegebenen Zeitrahmen.</a:t>
            </a:r>
          </a:p>
          <a:p>
            <a:pPr marL="285750" indent="-285750">
              <a:buFont typeface="Arial" panose="020B0604020202020204" pitchFamily="34" charset="0"/>
              <a:buChar char="•"/>
            </a:pPr>
            <a:r>
              <a:rPr lang="de-CH" sz="1400" dirty="0">
                <a:solidFill>
                  <a:schemeClr val="tx1"/>
                </a:solidFill>
              </a:rPr>
              <a:t>Der Umbau der Access-Bereiche erfolgt im Rahmen der üblichen Erhaltungsplanung. In diesem Bereich sollte die Planung noch ein wenig aussagekräftiger werden.</a:t>
            </a:r>
          </a:p>
          <a:p>
            <a:pPr marL="285750" indent="-285750">
              <a:buFont typeface="Arial" panose="020B0604020202020204" pitchFamily="34" charset="0"/>
              <a:buChar char="•"/>
            </a:pPr>
            <a:r>
              <a:rPr lang="de-CH" sz="1400" dirty="0">
                <a:solidFill>
                  <a:schemeClr val="tx1"/>
                </a:solidFill>
              </a:rPr>
              <a:t>Das angestrebte Migrationsvorgehen soll wie vorgeschlagen abgewickelt werden. </a:t>
            </a:r>
          </a:p>
          <a:p>
            <a:endParaRPr lang="de-CH" sz="1400" dirty="0">
              <a:solidFill>
                <a:schemeClr val="tx1"/>
              </a:solidFill>
            </a:endParaRPr>
          </a:p>
        </p:txBody>
      </p:sp>
    </p:spTree>
    <p:extLst>
      <p:ext uri="{BB962C8B-B14F-4D97-AF65-F5344CB8AC3E}">
        <p14:creationId xmlns:p14="http://schemas.microsoft.com/office/powerpoint/2010/main" val="785411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Übersicht Projektstatus «Start»</a:t>
            </a:r>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extLst>
              <p:ext uri="{D42A27DB-BD31-4B8C-83A1-F6EECF244321}">
                <p14:modId xmlns:p14="http://schemas.microsoft.com/office/powerpoint/2010/main" val="1303267894"/>
              </p:ext>
            </p:extLst>
          </p:nvPr>
        </p:nvGraphicFramePr>
        <p:xfrm>
          <a:off x="730247" y="840786"/>
          <a:ext cx="11121795" cy="5852160"/>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3227">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634421">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1000" y="1191823"/>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GEII</a:t>
            </a:r>
          </a:p>
        </p:txBody>
      </p:sp>
      <p:sp>
        <p:nvSpPr>
          <p:cNvPr id="13" name="Rechteck 12">
            <a:extLst>
              <a:ext uri="{FF2B5EF4-FFF2-40B4-BE49-F238E27FC236}">
                <a16:creationId xmlns:a16="http://schemas.microsoft.com/office/drawing/2014/main" id="{BDFD37C8-8EEC-4A58-916F-034CDF47D971}"/>
              </a:ext>
            </a:extLst>
          </p:cNvPr>
          <p:cNvSpPr/>
          <p:nvPr/>
        </p:nvSpPr>
        <p:spPr>
          <a:xfrm>
            <a:off x="381000" y="1587821"/>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GEIX</a:t>
            </a:r>
          </a:p>
        </p:txBody>
      </p:sp>
      <p:sp>
        <p:nvSpPr>
          <p:cNvPr id="14" name="Rechteck 13">
            <a:extLst>
              <a:ext uri="{FF2B5EF4-FFF2-40B4-BE49-F238E27FC236}">
                <a16:creationId xmlns:a16="http://schemas.microsoft.com/office/drawing/2014/main" id="{0EF378C6-F464-4285-A3BB-E60E880ADCBF}"/>
              </a:ext>
            </a:extLst>
          </p:cNvPr>
          <p:cNvSpPr/>
          <p:nvPr/>
        </p:nvSpPr>
        <p:spPr>
          <a:xfrm>
            <a:off x="381000" y="1983819"/>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a:t>
            </a:r>
          </a:p>
        </p:txBody>
      </p:sp>
      <p:sp>
        <p:nvSpPr>
          <p:cNvPr id="15" name="Rechteck 14">
            <a:extLst>
              <a:ext uri="{FF2B5EF4-FFF2-40B4-BE49-F238E27FC236}">
                <a16:creationId xmlns:a16="http://schemas.microsoft.com/office/drawing/2014/main" id="{6FF889D9-0EC2-46CB-A4CC-D2B24D288D7D}"/>
              </a:ext>
            </a:extLst>
          </p:cNvPr>
          <p:cNvSpPr/>
          <p:nvPr/>
        </p:nvSpPr>
        <p:spPr>
          <a:xfrm>
            <a:off x="381000" y="2379817"/>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GEIII</a:t>
            </a:r>
          </a:p>
        </p:txBody>
      </p:sp>
      <p:sp>
        <p:nvSpPr>
          <p:cNvPr id="16" name="Rechteck 15">
            <a:extLst>
              <a:ext uri="{FF2B5EF4-FFF2-40B4-BE49-F238E27FC236}">
                <a16:creationId xmlns:a16="http://schemas.microsoft.com/office/drawing/2014/main" id="{46A1CA44-2B90-4B4C-A4E9-AF4A0E0E75CB}"/>
              </a:ext>
            </a:extLst>
          </p:cNvPr>
          <p:cNvSpPr/>
          <p:nvPr/>
        </p:nvSpPr>
        <p:spPr>
          <a:xfrm>
            <a:off x="381000" y="2782152"/>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GEVIII</a:t>
            </a:r>
          </a:p>
        </p:txBody>
      </p:sp>
      <p:sp>
        <p:nvSpPr>
          <p:cNvPr id="17" name="Rechteck 16">
            <a:extLst>
              <a:ext uri="{FF2B5EF4-FFF2-40B4-BE49-F238E27FC236}">
                <a16:creationId xmlns:a16="http://schemas.microsoft.com/office/drawing/2014/main" id="{B3C1A4F0-26AC-4D61-86BA-9540B02FFCF7}"/>
              </a:ext>
            </a:extLst>
          </p:cNvPr>
          <p:cNvSpPr/>
          <p:nvPr/>
        </p:nvSpPr>
        <p:spPr>
          <a:xfrm>
            <a:off x="381000" y="3178150"/>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a:t>
            </a:r>
          </a:p>
        </p:txBody>
      </p:sp>
      <p:sp>
        <p:nvSpPr>
          <p:cNvPr id="18" name="Rechteck 17">
            <a:extLst>
              <a:ext uri="{FF2B5EF4-FFF2-40B4-BE49-F238E27FC236}">
                <a16:creationId xmlns:a16="http://schemas.microsoft.com/office/drawing/2014/main" id="{B66DFB4A-1DEF-4AEB-9EF4-E8339BF7368C}"/>
              </a:ext>
            </a:extLst>
          </p:cNvPr>
          <p:cNvSpPr/>
          <p:nvPr/>
        </p:nvSpPr>
        <p:spPr>
          <a:xfrm>
            <a:off x="381000" y="3574148"/>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GEXI</a:t>
            </a:r>
          </a:p>
        </p:txBody>
      </p:sp>
      <p:sp>
        <p:nvSpPr>
          <p:cNvPr id="19" name="Rechteck 18">
            <a:extLst>
              <a:ext uri="{FF2B5EF4-FFF2-40B4-BE49-F238E27FC236}">
                <a16:creationId xmlns:a16="http://schemas.microsoft.com/office/drawing/2014/main" id="{1F76C52D-68DE-47C6-B11E-891238FAA44A}"/>
              </a:ext>
            </a:extLst>
          </p:cNvPr>
          <p:cNvSpPr/>
          <p:nvPr/>
        </p:nvSpPr>
        <p:spPr>
          <a:xfrm>
            <a:off x="381000" y="3970146"/>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a:t>
            </a:r>
          </a:p>
        </p:txBody>
      </p:sp>
      <p:sp>
        <p:nvSpPr>
          <p:cNvPr id="20" name="Rechteck 19">
            <a:extLst>
              <a:ext uri="{FF2B5EF4-FFF2-40B4-BE49-F238E27FC236}">
                <a16:creationId xmlns:a16="http://schemas.microsoft.com/office/drawing/2014/main" id="{3700D5A6-6EDA-4AEE-BD10-428D0B3477F4}"/>
              </a:ext>
            </a:extLst>
          </p:cNvPr>
          <p:cNvSpPr/>
          <p:nvPr/>
        </p:nvSpPr>
        <p:spPr>
          <a:xfrm>
            <a:off x="381000" y="4366144"/>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GEVII</a:t>
            </a:r>
          </a:p>
        </p:txBody>
      </p:sp>
      <p:sp>
        <p:nvSpPr>
          <p:cNvPr id="21" name="Rechteck 20">
            <a:extLst>
              <a:ext uri="{FF2B5EF4-FFF2-40B4-BE49-F238E27FC236}">
                <a16:creationId xmlns:a16="http://schemas.microsoft.com/office/drawing/2014/main" id="{050844BA-C055-4DDB-AF8C-3692D547A246}"/>
              </a:ext>
            </a:extLst>
          </p:cNvPr>
          <p:cNvSpPr/>
          <p:nvPr/>
        </p:nvSpPr>
        <p:spPr>
          <a:xfrm>
            <a:off x="381000" y="4762142"/>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GEIV</a:t>
            </a:r>
          </a:p>
        </p:txBody>
      </p:sp>
      <p:sp>
        <p:nvSpPr>
          <p:cNvPr id="22" name="Rechteck 21">
            <a:extLst>
              <a:ext uri="{FF2B5EF4-FFF2-40B4-BE49-F238E27FC236}">
                <a16:creationId xmlns:a16="http://schemas.microsoft.com/office/drawing/2014/main" id="{BB449E10-6336-4B6C-A55F-B32CC404C1D0}"/>
              </a:ext>
            </a:extLst>
          </p:cNvPr>
          <p:cNvSpPr/>
          <p:nvPr/>
        </p:nvSpPr>
        <p:spPr>
          <a:xfrm>
            <a:off x="381000" y="5158140"/>
            <a:ext cx="441514" cy="34174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GEV</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9118" y="1057013"/>
            <a:ext cx="0" cy="5717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9691" y="1057013"/>
            <a:ext cx="0" cy="5717693"/>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2525" y="1055212"/>
            <a:ext cx="0" cy="5717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a:off x="7542971" y="1055212"/>
            <a:ext cx="0" cy="5717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790" y="828730"/>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854" y="83099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893" y="830350"/>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962" y="1064999"/>
            <a:ext cx="0" cy="5717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4291" y="840785"/>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2425" y="1056610"/>
            <a:ext cx="0" cy="5717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60347" y="8317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45" name="Pfeil: Fünfeck 44">
            <a:extLst>
              <a:ext uri="{FF2B5EF4-FFF2-40B4-BE49-F238E27FC236}">
                <a16:creationId xmlns:a16="http://schemas.microsoft.com/office/drawing/2014/main" id="{5D695681-3D13-415B-B90E-B07CE8F9E0EA}"/>
              </a:ext>
            </a:extLst>
          </p:cNvPr>
          <p:cNvSpPr/>
          <p:nvPr/>
        </p:nvSpPr>
        <p:spPr>
          <a:xfrm>
            <a:off x="851083" y="1188001"/>
            <a:ext cx="1774262" cy="741566"/>
          </a:xfrm>
          <a:prstGeom prst="homePlate">
            <a:avLst>
              <a:gd name="adj" fmla="val 2094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Bereits laufende Projekte: Planung und Beschaffungen im Rahmen dieser Projekte</a:t>
            </a:r>
          </a:p>
        </p:txBody>
      </p:sp>
      <p:sp>
        <p:nvSpPr>
          <p:cNvPr id="46" name="Pfeil: Fünfeck 45">
            <a:extLst>
              <a:ext uri="{FF2B5EF4-FFF2-40B4-BE49-F238E27FC236}">
                <a16:creationId xmlns:a16="http://schemas.microsoft.com/office/drawing/2014/main" id="{DDC7EA63-067A-410D-B4A9-1C6D3E41A630}"/>
              </a:ext>
            </a:extLst>
          </p:cNvPr>
          <p:cNvSpPr/>
          <p:nvPr/>
        </p:nvSpPr>
        <p:spPr>
          <a:xfrm>
            <a:off x="851083" y="1983819"/>
            <a:ext cx="2105540" cy="341746"/>
          </a:xfrm>
          <a:prstGeom prst="homePlate">
            <a:avLst>
              <a:gd name="adj" fmla="val 2094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Bereits laufendes Projekt, Beschaffungen bereits erfolgt</a:t>
            </a:r>
          </a:p>
        </p:txBody>
      </p:sp>
      <p:sp>
        <p:nvSpPr>
          <p:cNvPr id="47" name="Pfeil: Fünfeck 46">
            <a:extLst>
              <a:ext uri="{FF2B5EF4-FFF2-40B4-BE49-F238E27FC236}">
                <a16:creationId xmlns:a16="http://schemas.microsoft.com/office/drawing/2014/main" id="{05688648-B4AB-460C-8C75-E3AFFEAAA2F6}"/>
              </a:ext>
            </a:extLst>
          </p:cNvPr>
          <p:cNvSpPr/>
          <p:nvPr/>
        </p:nvSpPr>
        <p:spPr>
          <a:xfrm>
            <a:off x="1284954" y="2367438"/>
            <a:ext cx="1261119" cy="354124"/>
          </a:xfrm>
          <a:prstGeom prst="homePlate">
            <a:avLst>
              <a:gd name="adj" fmla="val 2094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Projektgenerierung und Beschaffung PV </a:t>
            </a:r>
          </a:p>
        </p:txBody>
      </p:sp>
      <p:sp>
        <p:nvSpPr>
          <p:cNvPr id="48" name="Pfeil: Fünfeck 47">
            <a:extLst>
              <a:ext uri="{FF2B5EF4-FFF2-40B4-BE49-F238E27FC236}">
                <a16:creationId xmlns:a16="http://schemas.microsoft.com/office/drawing/2014/main" id="{A8B589DF-0E1E-48EF-AC2A-DDB20FC82269}"/>
              </a:ext>
            </a:extLst>
          </p:cNvPr>
          <p:cNvSpPr/>
          <p:nvPr/>
        </p:nvSpPr>
        <p:spPr>
          <a:xfrm>
            <a:off x="2589974" y="2369342"/>
            <a:ext cx="1764637" cy="35412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49" name="Pfeil: Fünfeck 48">
            <a:extLst>
              <a:ext uri="{FF2B5EF4-FFF2-40B4-BE49-F238E27FC236}">
                <a16:creationId xmlns:a16="http://schemas.microsoft.com/office/drawing/2014/main" id="{FCBA86A0-73A7-45C7-A464-956F9C5F1304}"/>
              </a:ext>
            </a:extLst>
          </p:cNvPr>
          <p:cNvSpPr/>
          <p:nvPr/>
        </p:nvSpPr>
        <p:spPr>
          <a:xfrm>
            <a:off x="4457496" y="2369203"/>
            <a:ext cx="1205548" cy="344986"/>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Router und Switches</a:t>
            </a:r>
          </a:p>
        </p:txBody>
      </p:sp>
      <p:sp>
        <p:nvSpPr>
          <p:cNvPr id="50" name="Pfeil: Fünfeck 49">
            <a:extLst>
              <a:ext uri="{FF2B5EF4-FFF2-40B4-BE49-F238E27FC236}">
                <a16:creationId xmlns:a16="http://schemas.microsoft.com/office/drawing/2014/main" id="{4305B9FA-BCA7-4159-A5A0-1337F6C0AD80}"/>
              </a:ext>
            </a:extLst>
          </p:cNvPr>
          <p:cNvSpPr/>
          <p:nvPr/>
        </p:nvSpPr>
        <p:spPr>
          <a:xfrm>
            <a:off x="1128588" y="3976842"/>
            <a:ext cx="1205548" cy="341745"/>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51" name="Pfeil: Fünfeck 50">
            <a:extLst>
              <a:ext uri="{FF2B5EF4-FFF2-40B4-BE49-F238E27FC236}">
                <a16:creationId xmlns:a16="http://schemas.microsoft.com/office/drawing/2014/main" id="{89D39369-C486-4E03-BE59-C1F57BD2B85B}"/>
              </a:ext>
            </a:extLst>
          </p:cNvPr>
          <p:cNvSpPr/>
          <p:nvPr/>
        </p:nvSpPr>
        <p:spPr>
          <a:xfrm>
            <a:off x="2335175" y="3978867"/>
            <a:ext cx="1153838" cy="339705"/>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56" name="Pfeil: Fünfeck 55">
            <a:extLst>
              <a:ext uri="{FF2B5EF4-FFF2-40B4-BE49-F238E27FC236}">
                <a16:creationId xmlns:a16="http://schemas.microsoft.com/office/drawing/2014/main" id="{3451C023-29F0-4EDC-8456-778D6DDFD7E3}"/>
              </a:ext>
            </a:extLst>
          </p:cNvPr>
          <p:cNvSpPr/>
          <p:nvPr/>
        </p:nvSpPr>
        <p:spPr>
          <a:xfrm>
            <a:off x="3498537" y="3985566"/>
            <a:ext cx="3415842" cy="34733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Netzwerkausrüstung an Etappen angepasst</a:t>
            </a:r>
          </a:p>
        </p:txBody>
      </p:sp>
      <p:sp>
        <p:nvSpPr>
          <p:cNvPr id="57" name="Pfeil: Fünfeck 56">
            <a:extLst>
              <a:ext uri="{FF2B5EF4-FFF2-40B4-BE49-F238E27FC236}">
                <a16:creationId xmlns:a16="http://schemas.microsoft.com/office/drawing/2014/main" id="{CCE5480F-D172-49E0-949C-1FB275FE0E3E}"/>
              </a:ext>
            </a:extLst>
          </p:cNvPr>
          <p:cNvSpPr/>
          <p:nvPr/>
        </p:nvSpPr>
        <p:spPr>
          <a:xfrm>
            <a:off x="1128588" y="4370936"/>
            <a:ext cx="1205548" cy="336953"/>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p:txBody>
      </p:sp>
      <p:sp>
        <p:nvSpPr>
          <p:cNvPr id="58" name="Pfeil: Fünfeck 57">
            <a:extLst>
              <a:ext uri="{FF2B5EF4-FFF2-40B4-BE49-F238E27FC236}">
                <a16:creationId xmlns:a16="http://schemas.microsoft.com/office/drawing/2014/main" id="{7825BA44-C73B-4F56-960D-84132C1823DB}"/>
              </a:ext>
            </a:extLst>
          </p:cNvPr>
          <p:cNvSpPr/>
          <p:nvPr/>
        </p:nvSpPr>
        <p:spPr>
          <a:xfrm>
            <a:off x="2335175" y="4372840"/>
            <a:ext cx="1153838" cy="334942"/>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59" name="Pfeil: Fünfeck 58">
            <a:extLst>
              <a:ext uri="{FF2B5EF4-FFF2-40B4-BE49-F238E27FC236}">
                <a16:creationId xmlns:a16="http://schemas.microsoft.com/office/drawing/2014/main" id="{C1A2BEE2-076E-43EB-A86B-9F025DFD1346}"/>
              </a:ext>
            </a:extLst>
          </p:cNvPr>
          <p:cNvSpPr/>
          <p:nvPr/>
        </p:nvSpPr>
        <p:spPr>
          <a:xfrm>
            <a:off x="3498537" y="4379990"/>
            <a:ext cx="3415842" cy="34246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Netzwerkausrüstung an Etappen angepasst</a:t>
            </a:r>
          </a:p>
        </p:txBody>
      </p:sp>
      <p:sp>
        <p:nvSpPr>
          <p:cNvPr id="60" name="Pfeil: Fünfeck 59">
            <a:extLst>
              <a:ext uri="{FF2B5EF4-FFF2-40B4-BE49-F238E27FC236}">
                <a16:creationId xmlns:a16="http://schemas.microsoft.com/office/drawing/2014/main" id="{57FE4995-6BA3-45F2-A8D9-1186EFC559A0}"/>
              </a:ext>
            </a:extLst>
          </p:cNvPr>
          <p:cNvSpPr/>
          <p:nvPr/>
        </p:nvSpPr>
        <p:spPr>
          <a:xfrm>
            <a:off x="2016817" y="5152029"/>
            <a:ext cx="1141270" cy="34174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und Beschaffung Router</a:t>
            </a:r>
          </a:p>
        </p:txBody>
      </p:sp>
      <p:sp>
        <p:nvSpPr>
          <p:cNvPr id="66" name="Pfeil: Fünfeck 65">
            <a:extLst>
              <a:ext uri="{FF2B5EF4-FFF2-40B4-BE49-F238E27FC236}">
                <a16:creationId xmlns:a16="http://schemas.microsoft.com/office/drawing/2014/main" id="{C759D36B-9288-4148-8CFE-C5E18E6804D9}"/>
              </a:ext>
            </a:extLst>
          </p:cNvPr>
          <p:cNvSpPr/>
          <p:nvPr/>
        </p:nvSpPr>
        <p:spPr>
          <a:xfrm>
            <a:off x="1047836" y="4760239"/>
            <a:ext cx="924147" cy="328684"/>
          </a:xfrm>
          <a:prstGeom prst="homePlate">
            <a:avLst>
              <a:gd name="adj" fmla="val 2094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err="1">
                <a:solidFill>
                  <a:schemeClr val="tx1"/>
                </a:solidFill>
              </a:rPr>
              <a:t>Projektgen.,Be</a:t>
            </a:r>
            <a:r>
              <a:rPr lang="de-CH" sz="900" dirty="0">
                <a:solidFill>
                  <a:schemeClr val="tx1"/>
                </a:solidFill>
              </a:rPr>
              <a:t>-</a:t>
            </a:r>
          </a:p>
          <a:p>
            <a:pPr algn="ctr"/>
            <a:r>
              <a:rPr lang="de-CH" sz="900" dirty="0" err="1">
                <a:solidFill>
                  <a:schemeClr val="tx1"/>
                </a:solidFill>
              </a:rPr>
              <a:t>schaffung</a:t>
            </a:r>
            <a:r>
              <a:rPr lang="de-CH" sz="900" dirty="0">
                <a:solidFill>
                  <a:schemeClr val="tx1"/>
                </a:solidFill>
              </a:rPr>
              <a:t> PV</a:t>
            </a:r>
          </a:p>
        </p:txBody>
      </p:sp>
      <p:sp>
        <p:nvSpPr>
          <p:cNvPr id="67" name="Pfeil: Fünfeck 66">
            <a:extLst>
              <a:ext uri="{FF2B5EF4-FFF2-40B4-BE49-F238E27FC236}">
                <a16:creationId xmlns:a16="http://schemas.microsoft.com/office/drawing/2014/main" id="{605D7378-B8FF-4ED0-9120-C0799C05B1EA}"/>
              </a:ext>
            </a:extLst>
          </p:cNvPr>
          <p:cNvSpPr/>
          <p:nvPr/>
        </p:nvSpPr>
        <p:spPr>
          <a:xfrm>
            <a:off x="2016587" y="4762198"/>
            <a:ext cx="1205548" cy="32868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Projektierung Erschliessungsringe</a:t>
            </a:r>
          </a:p>
        </p:txBody>
      </p:sp>
      <p:sp>
        <p:nvSpPr>
          <p:cNvPr id="68" name="Pfeil: Fünfeck 67">
            <a:extLst>
              <a:ext uri="{FF2B5EF4-FFF2-40B4-BE49-F238E27FC236}">
                <a16:creationId xmlns:a16="http://schemas.microsoft.com/office/drawing/2014/main" id="{7DCA7C56-838E-49D3-BEB7-5969C7E4B8E4}"/>
              </a:ext>
            </a:extLst>
          </p:cNvPr>
          <p:cNvSpPr/>
          <p:nvPr/>
        </p:nvSpPr>
        <p:spPr>
          <a:xfrm>
            <a:off x="3251430" y="4771943"/>
            <a:ext cx="1205548" cy="32868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Router; Projektierung Access </a:t>
            </a:r>
          </a:p>
        </p:txBody>
      </p:sp>
      <p:sp>
        <p:nvSpPr>
          <p:cNvPr id="70" name="Pfeil: Fünfeck 69">
            <a:extLst>
              <a:ext uri="{FF2B5EF4-FFF2-40B4-BE49-F238E27FC236}">
                <a16:creationId xmlns:a16="http://schemas.microsoft.com/office/drawing/2014/main" id="{39E7AB18-812A-44DA-B043-D66983599AB1}"/>
              </a:ext>
            </a:extLst>
          </p:cNvPr>
          <p:cNvSpPr/>
          <p:nvPr/>
        </p:nvSpPr>
        <p:spPr>
          <a:xfrm>
            <a:off x="4457496" y="4771523"/>
            <a:ext cx="1205548" cy="32868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Access-Switches</a:t>
            </a:r>
          </a:p>
        </p:txBody>
      </p:sp>
      <p:sp>
        <p:nvSpPr>
          <p:cNvPr id="71" name="Pfeil: Fünfeck 70">
            <a:extLst>
              <a:ext uri="{FF2B5EF4-FFF2-40B4-BE49-F238E27FC236}">
                <a16:creationId xmlns:a16="http://schemas.microsoft.com/office/drawing/2014/main" id="{EA47FE86-5574-4745-AA4D-E3E33119F8F6}"/>
              </a:ext>
            </a:extLst>
          </p:cNvPr>
          <p:cNvSpPr/>
          <p:nvPr/>
        </p:nvSpPr>
        <p:spPr>
          <a:xfrm>
            <a:off x="1041443" y="5158141"/>
            <a:ext cx="924147" cy="341744"/>
          </a:xfrm>
          <a:prstGeom prst="homePlate">
            <a:avLst>
              <a:gd name="adj" fmla="val 2094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err="1">
                <a:solidFill>
                  <a:schemeClr val="tx1"/>
                </a:solidFill>
              </a:rPr>
              <a:t>Projektgen.,Be</a:t>
            </a:r>
            <a:r>
              <a:rPr lang="de-CH" sz="900" dirty="0">
                <a:solidFill>
                  <a:schemeClr val="tx1"/>
                </a:solidFill>
              </a:rPr>
              <a:t>-</a:t>
            </a:r>
          </a:p>
          <a:p>
            <a:pPr algn="ctr"/>
            <a:r>
              <a:rPr lang="de-CH" sz="900" dirty="0" err="1">
                <a:solidFill>
                  <a:schemeClr val="tx1"/>
                </a:solidFill>
              </a:rPr>
              <a:t>schaffung</a:t>
            </a:r>
            <a:r>
              <a:rPr lang="de-CH" sz="900" dirty="0">
                <a:solidFill>
                  <a:schemeClr val="tx1"/>
                </a:solidFill>
              </a:rPr>
              <a:t> PV</a:t>
            </a:r>
          </a:p>
        </p:txBody>
      </p:sp>
      <p:sp>
        <p:nvSpPr>
          <p:cNvPr id="52" name="Rechteck 51">
            <a:extLst>
              <a:ext uri="{FF2B5EF4-FFF2-40B4-BE49-F238E27FC236}">
                <a16:creationId xmlns:a16="http://schemas.microsoft.com/office/drawing/2014/main" id="{DAA5A613-912E-4C2A-BDB5-32BDAAAB097F}"/>
              </a:ext>
            </a:extLst>
          </p:cNvPr>
          <p:cNvSpPr/>
          <p:nvPr/>
        </p:nvSpPr>
        <p:spPr>
          <a:xfrm>
            <a:off x="7107020" y="1273351"/>
            <a:ext cx="4531897" cy="512129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Fazit Projektstart</a:t>
            </a:r>
          </a:p>
          <a:p>
            <a:pPr marL="285750" indent="-285750">
              <a:buFont typeface="Arial" panose="020B0604020202020204" pitchFamily="34" charset="0"/>
              <a:buChar char="•"/>
            </a:pPr>
            <a:r>
              <a:rPr lang="de-DE" sz="1400" dirty="0">
                <a:solidFill>
                  <a:schemeClr val="tx1"/>
                </a:solidFill>
              </a:rPr>
              <a:t>Die noch ausstehenden Projektgenerierungen sowie die Beschaffungen der BHU und der PV müssen zeitgerecht bis Ende 2020 erfolgen, damit die Projekte (MP) bzw. die Projektplanungen ab Ende 2020 starten können. Nur so lassen sich die vorgeschlagenen Projektplanungen der Filialen einhalten.</a:t>
            </a:r>
          </a:p>
          <a:p>
            <a:pPr marL="285750" indent="-285750">
              <a:buFont typeface="Arial" panose="020B0604020202020204" pitchFamily="34" charset="0"/>
              <a:buChar char="•"/>
            </a:pPr>
            <a:endParaRPr lang="de-DE" sz="1400" dirty="0">
              <a:solidFill>
                <a:schemeClr val="tx1"/>
              </a:solidFill>
            </a:endParaRPr>
          </a:p>
          <a:p>
            <a:r>
              <a:rPr lang="de-DE" sz="1400" dirty="0">
                <a:solidFill>
                  <a:schemeClr val="tx1"/>
                </a:solidFill>
              </a:rPr>
              <a:t>Fazit Beschaffung und Planung MS5</a:t>
            </a:r>
          </a:p>
          <a:p>
            <a:pPr marL="285750" indent="-285750">
              <a:buFont typeface="Arial" panose="020B0604020202020204" pitchFamily="34" charset="0"/>
              <a:buChar char="•"/>
            </a:pPr>
            <a:r>
              <a:rPr lang="de-CH" sz="1400" dirty="0">
                <a:solidFill>
                  <a:schemeClr val="tx1"/>
                </a:solidFill>
              </a:rPr>
              <a:t>Die zentrale Beschaffung von Netzwerkausrüstung würde die Projektteams in den Filialen substanziell entlasten und dazu führen, dass vor allem MS4 überall eingehalten werden könnte. </a:t>
            </a:r>
          </a:p>
          <a:p>
            <a:pPr marL="285750" indent="-285750">
              <a:buFont typeface="Arial" panose="020B0604020202020204" pitchFamily="34" charset="0"/>
              <a:buChar char="•"/>
            </a:pPr>
            <a:r>
              <a:rPr lang="de-CH" sz="1400" dirty="0">
                <a:solidFill>
                  <a:schemeClr val="tx1"/>
                </a:solidFill>
              </a:rPr>
              <a:t>Etwa 1/3 der Migrationen von BSA-Abschnitten auf die RiLi-Konformität ist noch weitgehend ungeplant und es ist deshalb schwierig abzuschätzen, bis wann die Konformität zur RiLi 13040 tatsächlich erreicht wird. Es ist davon auszugehen, dass viele dieser ungeplanten Abschnitte über ein dediziertes Migrationsprojekt an die RiLi angepasst werden müssen, da keine </a:t>
            </a:r>
            <a:r>
              <a:rPr lang="de-CH" sz="1400" dirty="0" err="1">
                <a:solidFill>
                  <a:schemeClr val="tx1"/>
                </a:solidFill>
              </a:rPr>
              <a:t>EP’s</a:t>
            </a:r>
            <a:r>
              <a:rPr lang="de-CH" sz="1400" dirty="0">
                <a:solidFill>
                  <a:schemeClr val="tx1"/>
                </a:solidFill>
              </a:rPr>
              <a:t> genutzt werden können.  </a:t>
            </a: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endParaRPr lang="de-CH" sz="1400" dirty="0">
              <a:solidFill>
                <a:schemeClr val="tx1"/>
              </a:solidFill>
            </a:endParaRPr>
          </a:p>
        </p:txBody>
      </p:sp>
      <p:sp>
        <p:nvSpPr>
          <p:cNvPr id="53" name="Pfeil: Fünfeck 52">
            <a:extLst>
              <a:ext uri="{FF2B5EF4-FFF2-40B4-BE49-F238E27FC236}">
                <a16:creationId xmlns:a16="http://schemas.microsoft.com/office/drawing/2014/main" id="{AFC6171F-A27E-47AD-9D62-371720271929}"/>
              </a:ext>
            </a:extLst>
          </p:cNvPr>
          <p:cNvSpPr/>
          <p:nvPr/>
        </p:nvSpPr>
        <p:spPr>
          <a:xfrm>
            <a:off x="1128586" y="2773912"/>
            <a:ext cx="801579" cy="112422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BHU, PV </a:t>
            </a:r>
          </a:p>
          <a:p>
            <a:pPr algn="ctr"/>
            <a:r>
              <a:rPr lang="de-CH" sz="900" dirty="0">
                <a:solidFill>
                  <a:schemeClr val="tx1"/>
                </a:solidFill>
              </a:rPr>
              <a:t>(1 Projekt mit 3 Teil-projekten)</a:t>
            </a:r>
          </a:p>
        </p:txBody>
      </p:sp>
      <p:sp>
        <p:nvSpPr>
          <p:cNvPr id="54" name="Pfeil: Fünfeck 53">
            <a:extLst>
              <a:ext uri="{FF2B5EF4-FFF2-40B4-BE49-F238E27FC236}">
                <a16:creationId xmlns:a16="http://schemas.microsoft.com/office/drawing/2014/main" id="{4B93345E-0752-4829-B64E-93D2C5E90780}"/>
              </a:ext>
            </a:extLst>
          </p:cNvPr>
          <p:cNvSpPr/>
          <p:nvPr/>
        </p:nvSpPr>
        <p:spPr>
          <a:xfrm>
            <a:off x="1985125" y="2775816"/>
            <a:ext cx="1179881" cy="1124224"/>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Unternehmer </a:t>
            </a:r>
          </a:p>
        </p:txBody>
      </p:sp>
    </p:spTree>
    <p:extLst>
      <p:ext uri="{BB962C8B-B14F-4D97-AF65-F5344CB8AC3E}">
        <p14:creationId xmlns:p14="http://schemas.microsoft.com/office/powerpoint/2010/main" val="706991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68FB032-06FB-47D7-9A20-70CE5F738DE8}"/>
              </a:ext>
            </a:extLst>
          </p:cNvPr>
          <p:cNvSpPr>
            <a:spLocks noGrp="1"/>
          </p:cNvSpPr>
          <p:nvPr>
            <p:ph idx="1"/>
          </p:nvPr>
        </p:nvSpPr>
        <p:spPr/>
        <p:txBody>
          <a:bodyPr>
            <a:normAutofit fontScale="92500" lnSpcReduction="10000"/>
          </a:bodyPr>
          <a:lstStyle/>
          <a:p>
            <a:r>
              <a:rPr lang="de-CH" sz="1800" dirty="0"/>
              <a:t>Migrationsschritte 1 und 2:</a:t>
            </a:r>
          </a:p>
          <a:p>
            <a:pPr lvl="1"/>
            <a:r>
              <a:rPr lang="de-CH" sz="1800" dirty="0"/>
              <a:t>MS1- bis Ende 2021: </a:t>
            </a:r>
          </a:p>
          <a:p>
            <a:pPr lvl="2"/>
            <a:r>
              <a:rPr lang="de-CH" sz="1400" dirty="0"/>
              <a:t>redundante Anbindung BB IP-Netz BSA </a:t>
            </a:r>
          </a:p>
          <a:p>
            <a:pPr lvl="2"/>
            <a:r>
              <a:rPr lang="de-CH" sz="1400" dirty="0"/>
              <a:t>Migration der VDV-Services auf den neuen BB IP-Netz BSA</a:t>
            </a:r>
          </a:p>
          <a:p>
            <a:pPr lvl="1"/>
            <a:r>
              <a:rPr lang="de-CH" sz="1800" dirty="0"/>
              <a:t>MS1.1 - bis Mitte 2022: </a:t>
            </a:r>
          </a:p>
          <a:p>
            <a:pPr lvl="2"/>
            <a:r>
              <a:rPr lang="de-CH" sz="1400" dirty="0"/>
              <a:t>vollständiger Rückbau VDV (PS: durch BIT)</a:t>
            </a:r>
          </a:p>
          <a:p>
            <a:r>
              <a:rPr lang="de-CH" sz="1800" dirty="0"/>
              <a:t>Migrationsschritt 3 – Konformität zur Richtlinie 13040 erreichen:</a:t>
            </a:r>
          </a:p>
          <a:p>
            <a:pPr lvl="1"/>
            <a:r>
              <a:rPr lang="de-CH" sz="1800" dirty="0"/>
              <a:t>MS2 - bis Ende 2022:</a:t>
            </a:r>
          </a:p>
          <a:p>
            <a:pPr lvl="2"/>
            <a:r>
              <a:rPr lang="de-CH" sz="1400" dirty="0"/>
              <a:t>IPAM-Tool in den GE eingeführt und operativ etabliert zur Verwaltung der IPv6-Adressen (und nach Möglichkeit auch der IPv4-Adressen) und Steuerung der DNS- und DHCP-Server</a:t>
            </a:r>
          </a:p>
          <a:p>
            <a:pPr lvl="1"/>
            <a:r>
              <a:rPr lang="de-CH" sz="1800" dirty="0"/>
              <a:t>MS3 - bis Ende 2023:</a:t>
            </a:r>
          </a:p>
          <a:p>
            <a:pPr lvl="2"/>
            <a:r>
              <a:rPr lang="de-CH" sz="1400" dirty="0"/>
              <a:t>NMS gemäss Vorgaben der Richtlinie im Betrieb eingeführt und operativ etabliert</a:t>
            </a:r>
          </a:p>
          <a:p>
            <a:pPr lvl="2"/>
            <a:r>
              <a:rPr lang="de-CH" sz="1400" dirty="0"/>
              <a:t>NAC gemäss Vorgaben der Richtlinie im Betrieb eingeführt und operativ etabliert</a:t>
            </a:r>
          </a:p>
          <a:p>
            <a:pPr lvl="1"/>
            <a:r>
              <a:rPr lang="de-CH" sz="1800" dirty="0"/>
              <a:t>MS4 - bis Mitte 2025: </a:t>
            </a:r>
          </a:p>
          <a:p>
            <a:pPr lvl="2"/>
            <a:r>
              <a:rPr lang="de-CH" sz="1400" dirty="0"/>
              <a:t>Aufbau der Erschliessungsringe (MPLS) gem. Richtlinie abgeschlossen</a:t>
            </a:r>
          </a:p>
          <a:p>
            <a:pPr lvl="2"/>
            <a:r>
              <a:rPr lang="de-CH" sz="1400" dirty="0"/>
              <a:t>Alle Abschnitte vom bestehenden BKN auf die neuen Erschliessungsringe umgehängt</a:t>
            </a:r>
          </a:p>
          <a:p>
            <a:pPr lvl="2"/>
            <a:r>
              <a:rPr lang="de-CH" sz="1400" dirty="0"/>
              <a:t>Min. 30% der Abschnitte (Accessbereich) auf Konformität gem. Richtlinie umgebaut</a:t>
            </a:r>
          </a:p>
          <a:p>
            <a:pPr lvl="1"/>
            <a:r>
              <a:rPr lang="de-CH" sz="1800" dirty="0">
                <a:sym typeface="Wingdings" panose="05000000000000000000" pitchFamily="2" charset="2"/>
              </a:rPr>
              <a:t>MS5 - bis Ende 2028: </a:t>
            </a:r>
          </a:p>
          <a:p>
            <a:pPr lvl="2"/>
            <a:r>
              <a:rPr lang="de-CH" sz="1400" dirty="0">
                <a:sym typeface="Wingdings" panose="05000000000000000000" pitchFamily="2" charset="2"/>
              </a:rPr>
              <a:t>90% aller Abschnitte (Accessbereich) auf Konformität gem. Richtlinie umgebaut, für die restliche, befristete Ausnahmen müssen bewilligt werden</a:t>
            </a:r>
          </a:p>
        </p:txBody>
      </p:sp>
      <p:sp>
        <p:nvSpPr>
          <p:cNvPr id="3" name="Datumsplatzhalter 2">
            <a:extLst>
              <a:ext uri="{FF2B5EF4-FFF2-40B4-BE49-F238E27FC236}">
                <a16:creationId xmlns:a16="http://schemas.microsoft.com/office/drawing/2014/main" id="{0696F57C-ECE4-46B5-99A5-CFF5B66CD342}"/>
              </a:ext>
            </a:extLst>
          </p:cNvPr>
          <p:cNvSpPr>
            <a:spLocks noGrp="1"/>
          </p:cNvSpPr>
          <p:nvPr>
            <p:ph type="dt" sz="half" idx="10"/>
          </p:nvPr>
        </p:nvSpPr>
        <p:spPr/>
        <p:txBody>
          <a:bodyPr/>
          <a:lstStyle/>
          <a:p>
            <a:fld id="{80C5C34B-59A8-4710-B618-6064A40D7DDA}" type="datetime2">
              <a:rPr lang="de-CH" smtClean="0"/>
              <a:t>Mittwoch, 14. Oktober 2020</a:t>
            </a:fld>
            <a:endParaRPr lang="de-CH"/>
          </a:p>
        </p:txBody>
      </p:sp>
      <p:sp>
        <p:nvSpPr>
          <p:cNvPr id="4" name="Fußzeilenplatzhalter 3">
            <a:extLst>
              <a:ext uri="{FF2B5EF4-FFF2-40B4-BE49-F238E27FC236}">
                <a16:creationId xmlns:a16="http://schemas.microsoft.com/office/drawing/2014/main" id="{94EF5C92-6573-4361-8C5F-F9C47A29A417}"/>
              </a:ext>
            </a:extLst>
          </p:cNvPr>
          <p:cNvSpPr>
            <a:spLocks noGrp="1"/>
          </p:cNvSpPr>
          <p:nvPr>
            <p:ph type="ftr" sz="quarter" idx="11"/>
          </p:nvPr>
        </p:nvSpPr>
        <p:spPr/>
        <p:txBody>
          <a:bodyPr/>
          <a:lstStyle/>
          <a:p>
            <a:r>
              <a:rPr lang="de-CH"/>
              <a:t>IP-Netz BSA</a:t>
            </a:r>
            <a:endParaRPr lang="de-CH" dirty="0"/>
          </a:p>
        </p:txBody>
      </p:sp>
      <p:sp>
        <p:nvSpPr>
          <p:cNvPr id="5" name="Foliennummernplatzhalter 4">
            <a:extLst>
              <a:ext uri="{FF2B5EF4-FFF2-40B4-BE49-F238E27FC236}">
                <a16:creationId xmlns:a16="http://schemas.microsoft.com/office/drawing/2014/main" id="{C1B629EA-8D3B-4F2C-BAE3-A3B416D51416}"/>
              </a:ext>
            </a:extLst>
          </p:cNvPr>
          <p:cNvSpPr>
            <a:spLocks noGrp="1"/>
          </p:cNvSpPr>
          <p:nvPr>
            <p:ph type="sldNum" sz="quarter" idx="12"/>
          </p:nvPr>
        </p:nvSpPr>
        <p:spPr/>
        <p:txBody>
          <a:bodyPr/>
          <a:lstStyle/>
          <a:p>
            <a:fld id="{FAED6F7E-3FF8-47FA-845C-22A630F5684A}" type="slidenum">
              <a:rPr lang="de-CH" smtClean="0"/>
              <a:t>2</a:t>
            </a:fld>
            <a:endParaRPr lang="de-CH"/>
          </a:p>
        </p:txBody>
      </p:sp>
      <p:sp>
        <p:nvSpPr>
          <p:cNvPr id="6" name="Titel 5">
            <a:extLst>
              <a:ext uri="{FF2B5EF4-FFF2-40B4-BE49-F238E27FC236}">
                <a16:creationId xmlns:a16="http://schemas.microsoft.com/office/drawing/2014/main" id="{4DBB0A82-9C41-498B-A0A4-7E932781D4FC}"/>
              </a:ext>
            </a:extLst>
          </p:cNvPr>
          <p:cNvSpPr>
            <a:spLocks noGrp="1"/>
          </p:cNvSpPr>
          <p:nvPr>
            <p:ph type="title"/>
          </p:nvPr>
        </p:nvSpPr>
        <p:spPr/>
        <p:txBody>
          <a:bodyPr/>
          <a:lstStyle/>
          <a:p>
            <a:r>
              <a:rPr lang="de-CH" dirty="0"/>
              <a:t>Angestrebte Migrationstermine</a:t>
            </a:r>
          </a:p>
        </p:txBody>
      </p:sp>
    </p:spTree>
    <p:extLst>
      <p:ext uri="{BB962C8B-B14F-4D97-AF65-F5344CB8AC3E}">
        <p14:creationId xmlns:p14="http://schemas.microsoft.com/office/powerpoint/2010/main" val="2587925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68FB032-06FB-47D7-9A20-70CE5F738DE8}"/>
              </a:ext>
            </a:extLst>
          </p:cNvPr>
          <p:cNvSpPr>
            <a:spLocks noGrp="1"/>
          </p:cNvSpPr>
          <p:nvPr>
            <p:ph idx="1"/>
          </p:nvPr>
        </p:nvSpPr>
        <p:spPr/>
        <p:txBody>
          <a:bodyPr>
            <a:normAutofit fontScale="92500" lnSpcReduction="10000"/>
          </a:bodyPr>
          <a:lstStyle/>
          <a:p>
            <a:r>
              <a:rPr lang="fr-CH" sz="1800" dirty="0"/>
              <a:t>Migration des étapes 1et 2:</a:t>
            </a:r>
          </a:p>
          <a:p>
            <a:pPr lvl="1"/>
            <a:r>
              <a:rPr lang="fr-CH" sz="1800" dirty="0"/>
              <a:t>MS1- jusqu’à la fin de 2021: </a:t>
            </a:r>
          </a:p>
          <a:p>
            <a:pPr lvl="2"/>
            <a:r>
              <a:rPr lang="fr-CH" sz="1400" dirty="0"/>
              <a:t>Connexion redondante au réseau IP BSA BB</a:t>
            </a:r>
          </a:p>
          <a:p>
            <a:pPr lvl="2"/>
            <a:r>
              <a:rPr lang="fr-CH" sz="1400" dirty="0"/>
              <a:t>Migration des services VDV vers le nouveau réseau IP BSA BB </a:t>
            </a:r>
          </a:p>
          <a:p>
            <a:pPr lvl="1"/>
            <a:r>
              <a:rPr lang="fr-CH" sz="1800" dirty="0"/>
              <a:t>MS1.1 – jusqu’au milieu de 2022: </a:t>
            </a:r>
          </a:p>
          <a:p>
            <a:pPr lvl="2"/>
            <a:r>
              <a:rPr lang="fr-CH" sz="1400" dirty="0"/>
              <a:t>Démontage complet du VDV (PS: par le OFIT/BIT)</a:t>
            </a:r>
          </a:p>
          <a:p>
            <a:r>
              <a:rPr lang="fr-CH" sz="1800" dirty="0"/>
              <a:t>Migration de l’étape 3 – mise en conformité avec la directive 13040 :</a:t>
            </a:r>
          </a:p>
          <a:p>
            <a:pPr lvl="1"/>
            <a:r>
              <a:rPr lang="fr-CH" sz="1800" dirty="0"/>
              <a:t>MS2 – jusqu’à la fin de 2022:</a:t>
            </a:r>
          </a:p>
          <a:p>
            <a:pPr lvl="2"/>
            <a:r>
              <a:rPr lang="fr-CH" sz="1400" dirty="0"/>
              <a:t>Outil IPAM introduit dans l’UT et établi opérationnellement pour gérer les adresses IPv6 (et préférablement les adresses IPv4) et configurer les serveurs DNS et DHCP</a:t>
            </a:r>
          </a:p>
          <a:p>
            <a:pPr lvl="1"/>
            <a:r>
              <a:rPr lang="fr-CH" sz="1800" dirty="0"/>
              <a:t>MS3 - jusqu’à la fin de 2023:</a:t>
            </a:r>
          </a:p>
          <a:p>
            <a:pPr lvl="2"/>
            <a:r>
              <a:rPr lang="fr-CH" sz="1400" dirty="0"/>
              <a:t>NMS introduit et opérationnellement établi conformément à la directive</a:t>
            </a:r>
          </a:p>
          <a:p>
            <a:pPr lvl="2"/>
            <a:r>
              <a:rPr lang="fr-CH" sz="1400" dirty="0"/>
              <a:t>NAC introduit et opérationnellement établi conformément à la directive</a:t>
            </a:r>
          </a:p>
          <a:p>
            <a:pPr lvl="1"/>
            <a:r>
              <a:rPr lang="fr-CH" sz="1800" dirty="0"/>
              <a:t>MS4 - jusqu’à la mi-2025: </a:t>
            </a:r>
          </a:p>
          <a:p>
            <a:pPr lvl="2"/>
            <a:r>
              <a:rPr lang="fr-CH" sz="1400" dirty="0"/>
              <a:t>Réalisation des anneaux de raccordement (niveau MPLS) selon la directive</a:t>
            </a:r>
          </a:p>
          <a:p>
            <a:pPr lvl="2"/>
            <a:r>
              <a:rPr lang="fr-CH" sz="1400" dirty="0"/>
              <a:t>Toutes les sections (niveau accès) du RCOM existant sont attachées aux anneaux de raccordement</a:t>
            </a:r>
          </a:p>
          <a:p>
            <a:pPr lvl="2"/>
            <a:r>
              <a:rPr lang="fr-CH" sz="1400" dirty="0"/>
              <a:t>Min. 30% des sections converties (niveau accès) en conformité avec la directive</a:t>
            </a:r>
          </a:p>
          <a:p>
            <a:pPr lvl="1"/>
            <a:r>
              <a:rPr lang="fr-CH" sz="1800" dirty="0">
                <a:sym typeface="Wingdings" panose="05000000000000000000" pitchFamily="2" charset="2"/>
              </a:rPr>
              <a:t>MS5 - </a:t>
            </a:r>
            <a:r>
              <a:rPr lang="fr-CH" sz="1800" dirty="0"/>
              <a:t>jusqu’à la fin de </a:t>
            </a:r>
            <a:r>
              <a:rPr lang="fr-CH" sz="1800" dirty="0">
                <a:sym typeface="Wingdings" panose="05000000000000000000" pitchFamily="2" charset="2"/>
              </a:rPr>
              <a:t>2028: </a:t>
            </a:r>
          </a:p>
          <a:p>
            <a:pPr lvl="2"/>
            <a:r>
              <a:rPr lang="fr-CH" sz="1400" dirty="0">
                <a:sym typeface="Wingdings" panose="05000000000000000000" pitchFamily="2" charset="2"/>
              </a:rPr>
              <a:t>90% de toutes les sections </a:t>
            </a:r>
            <a:r>
              <a:rPr lang="fr-CH" sz="1400" dirty="0"/>
              <a:t>(niveau accès) </a:t>
            </a:r>
            <a:r>
              <a:rPr lang="fr-CH" sz="1400" dirty="0">
                <a:sym typeface="Wingdings" panose="05000000000000000000" pitchFamily="2" charset="2"/>
              </a:rPr>
              <a:t>sont conformes à la directive, pour les autres une exception limitée dans le temps sera exigée</a:t>
            </a:r>
          </a:p>
        </p:txBody>
      </p:sp>
      <p:sp>
        <p:nvSpPr>
          <p:cNvPr id="3" name="Datumsplatzhalter 2">
            <a:extLst>
              <a:ext uri="{FF2B5EF4-FFF2-40B4-BE49-F238E27FC236}">
                <a16:creationId xmlns:a16="http://schemas.microsoft.com/office/drawing/2014/main" id="{0696F57C-ECE4-46B5-99A5-CFF5B66CD342}"/>
              </a:ext>
            </a:extLst>
          </p:cNvPr>
          <p:cNvSpPr>
            <a:spLocks noGrp="1"/>
          </p:cNvSpPr>
          <p:nvPr>
            <p:ph type="dt" sz="half" idx="10"/>
          </p:nvPr>
        </p:nvSpPr>
        <p:spPr/>
        <p:txBody>
          <a:bodyPr/>
          <a:lstStyle/>
          <a:p>
            <a:fld id="{80C5C34B-59A8-4710-B618-6064A40D7DDA}" type="datetime2">
              <a:rPr lang="de-CH" smtClean="0"/>
              <a:t>Mittwoch, 14. Oktober 2020</a:t>
            </a:fld>
            <a:endParaRPr lang="de-CH"/>
          </a:p>
        </p:txBody>
      </p:sp>
      <p:sp>
        <p:nvSpPr>
          <p:cNvPr id="4" name="Fußzeilenplatzhalter 3">
            <a:extLst>
              <a:ext uri="{FF2B5EF4-FFF2-40B4-BE49-F238E27FC236}">
                <a16:creationId xmlns:a16="http://schemas.microsoft.com/office/drawing/2014/main" id="{94EF5C92-6573-4361-8C5F-F9C47A29A417}"/>
              </a:ext>
            </a:extLst>
          </p:cNvPr>
          <p:cNvSpPr>
            <a:spLocks noGrp="1"/>
          </p:cNvSpPr>
          <p:nvPr>
            <p:ph type="ftr" sz="quarter" idx="11"/>
          </p:nvPr>
        </p:nvSpPr>
        <p:spPr/>
        <p:txBody>
          <a:bodyPr/>
          <a:lstStyle/>
          <a:p>
            <a:r>
              <a:rPr lang="de-CH"/>
              <a:t>IP-Netz BSA</a:t>
            </a:r>
            <a:endParaRPr lang="de-CH" dirty="0"/>
          </a:p>
        </p:txBody>
      </p:sp>
      <p:sp>
        <p:nvSpPr>
          <p:cNvPr id="5" name="Foliennummernplatzhalter 4">
            <a:extLst>
              <a:ext uri="{FF2B5EF4-FFF2-40B4-BE49-F238E27FC236}">
                <a16:creationId xmlns:a16="http://schemas.microsoft.com/office/drawing/2014/main" id="{C1B629EA-8D3B-4F2C-BAE3-A3B416D51416}"/>
              </a:ext>
            </a:extLst>
          </p:cNvPr>
          <p:cNvSpPr>
            <a:spLocks noGrp="1"/>
          </p:cNvSpPr>
          <p:nvPr>
            <p:ph type="sldNum" sz="quarter" idx="12"/>
          </p:nvPr>
        </p:nvSpPr>
        <p:spPr/>
        <p:txBody>
          <a:bodyPr/>
          <a:lstStyle/>
          <a:p>
            <a:fld id="{FAED6F7E-3FF8-47FA-845C-22A630F5684A}" type="slidenum">
              <a:rPr lang="de-CH" smtClean="0"/>
              <a:t>3</a:t>
            </a:fld>
            <a:endParaRPr lang="de-CH"/>
          </a:p>
        </p:txBody>
      </p:sp>
      <p:sp>
        <p:nvSpPr>
          <p:cNvPr id="6" name="Titel 5">
            <a:extLst>
              <a:ext uri="{FF2B5EF4-FFF2-40B4-BE49-F238E27FC236}">
                <a16:creationId xmlns:a16="http://schemas.microsoft.com/office/drawing/2014/main" id="{4DBB0A82-9C41-498B-A0A4-7E932781D4FC}"/>
              </a:ext>
            </a:extLst>
          </p:cNvPr>
          <p:cNvSpPr>
            <a:spLocks noGrp="1"/>
          </p:cNvSpPr>
          <p:nvPr>
            <p:ph type="title"/>
          </p:nvPr>
        </p:nvSpPr>
        <p:spPr/>
        <p:txBody>
          <a:bodyPr/>
          <a:lstStyle/>
          <a:p>
            <a:r>
              <a:rPr lang="de-CH" dirty="0"/>
              <a:t>Jalons </a:t>
            </a:r>
            <a:r>
              <a:rPr lang="de-CH" dirty="0" err="1"/>
              <a:t>cibles</a:t>
            </a:r>
            <a:r>
              <a:rPr lang="de-CH" dirty="0"/>
              <a:t> de la </a:t>
            </a:r>
            <a:r>
              <a:rPr lang="de-CH" dirty="0" err="1"/>
              <a:t>migration</a:t>
            </a:r>
            <a:endParaRPr lang="de-CH" dirty="0"/>
          </a:p>
        </p:txBody>
      </p:sp>
      <p:sp>
        <p:nvSpPr>
          <p:cNvPr id="7" name="Rechteck 6">
            <a:extLst>
              <a:ext uri="{FF2B5EF4-FFF2-40B4-BE49-F238E27FC236}">
                <a16:creationId xmlns:a16="http://schemas.microsoft.com/office/drawing/2014/main" id="{57E99309-6848-4463-A80E-B9A5CCF797C2}"/>
              </a:ext>
            </a:extLst>
          </p:cNvPr>
          <p:cNvSpPr/>
          <p:nvPr/>
        </p:nvSpPr>
        <p:spPr>
          <a:xfrm>
            <a:off x="9322084" y="293384"/>
            <a:ext cx="2197916" cy="4446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a:t>Version F</a:t>
            </a:r>
          </a:p>
        </p:txBody>
      </p:sp>
    </p:spTree>
    <p:extLst>
      <p:ext uri="{BB962C8B-B14F-4D97-AF65-F5344CB8AC3E}">
        <p14:creationId xmlns:p14="http://schemas.microsoft.com/office/powerpoint/2010/main" val="276046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68FB032-06FB-47D7-9A20-70CE5F738DE8}"/>
              </a:ext>
            </a:extLst>
          </p:cNvPr>
          <p:cNvSpPr>
            <a:spLocks noGrp="1"/>
          </p:cNvSpPr>
          <p:nvPr>
            <p:ph idx="1"/>
          </p:nvPr>
        </p:nvSpPr>
        <p:spPr>
          <a:xfrm>
            <a:off x="720000" y="1308515"/>
            <a:ext cx="10800000" cy="5050969"/>
          </a:xfrm>
        </p:spPr>
        <p:txBody>
          <a:bodyPr>
            <a:normAutofit/>
          </a:bodyPr>
          <a:lstStyle/>
          <a:p>
            <a:r>
              <a:rPr lang="de-CH" sz="1800" dirty="0"/>
              <a:t>MS1</a:t>
            </a:r>
          </a:p>
          <a:p>
            <a:pPr lvl="1"/>
            <a:r>
              <a:rPr lang="de-CH" sz="1400" dirty="0"/>
              <a:t>In der Detailplanung zu MS1 muss im Detail aufgezeigt werden, welche Services über den VDV verbunden sind und wie die einzelnen Services migriert werden sollen.   </a:t>
            </a:r>
          </a:p>
          <a:p>
            <a:r>
              <a:rPr lang="de-CH" sz="1800" dirty="0"/>
              <a:t>MS2 und MS3:</a:t>
            </a:r>
          </a:p>
          <a:p>
            <a:pPr lvl="1"/>
            <a:r>
              <a:rPr lang="de-CH" sz="1400" dirty="0"/>
              <a:t>Der Aufbau und die Einführung von neuen Tools (dort wo notwendig) soll möglichst rasch erfolgen, um die Betriebsmaturität zu erhöhen. Die Einführung eines herstellerunabhängigen NMS, eines IPAM-Tools oder eines NAC kann </a:t>
            </a:r>
            <a:r>
              <a:rPr lang="de-CH" sz="1400" dirty="0" err="1"/>
              <a:t>grossteils</a:t>
            </a:r>
            <a:r>
              <a:rPr lang="de-CH" sz="1400" dirty="0"/>
              <a:t> auch mit bestehender Netzwerkausrüstung erfolgen. In vielen Gebietseinheiten ist beispielsweise ein NMS vorhanden und es geht noch darum, den Funktionsumfang des NMS zu erweitern bzw. zu nutzen. </a:t>
            </a:r>
          </a:p>
          <a:p>
            <a:r>
              <a:rPr lang="de-CH" sz="1800" dirty="0"/>
              <a:t>MS4</a:t>
            </a:r>
          </a:p>
          <a:p>
            <a:pPr lvl="1"/>
            <a:r>
              <a:rPr lang="de-CH" sz="1400" dirty="0"/>
              <a:t>Mit dem MS4 soll die Standardisierung top-down bis auf Ebene Erschliessungsringe (MPLS) in einem überschaubaren Zeitfenster umgesetzt werden und dadurch sollen GE-übergreifende Systeme standardisiert eingeführt werden können.</a:t>
            </a:r>
          </a:p>
          <a:p>
            <a:pPr lvl="1"/>
            <a:r>
              <a:rPr lang="de-CH" sz="1400" dirty="0"/>
              <a:t>Die Einführung der Erschliessungsringe gemäss Richtlinie setzt nicht zwingend voraus, dass die Abschnitte (Access-bereich) ebenfalls auf Richtlinienkonformität umgebaut werden müssen. Die Abschnitte können i.d.R. mit einigen wenigen einfachen Modifikationen auch mit dem bestehenden Design mit den Erschliessungsringen verbunden werden.  </a:t>
            </a:r>
          </a:p>
          <a:p>
            <a:pPr lvl="1"/>
            <a:r>
              <a:rPr lang="de-CH" sz="1400" dirty="0"/>
              <a:t>Der angestrebte Termin Mitte 2025 ist ein Kompromiss zwischen Erreichen der Konformität, Lifecycle-Kosten und dem Betrieb eines Netzwerksystems ab 2025 (nicht alter Backbone GE und neue </a:t>
            </a:r>
            <a:r>
              <a:rPr lang="de-CH" sz="1400" dirty="0" err="1"/>
              <a:t>Erschliessunsgringe</a:t>
            </a:r>
            <a:r>
              <a:rPr lang="de-CH" sz="1400" dirty="0"/>
              <a:t> parallel). </a:t>
            </a:r>
          </a:p>
          <a:p>
            <a:r>
              <a:rPr lang="de-CH" sz="1800" dirty="0"/>
              <a:t>MS5</a:t>
            </a:r>
          </a:p>
          <a:p>
            <a:pPr lvl="1"/>
            <a:r>
              <a:rPr lang="de-CH" sz="1400" dirty="0"/>
              <a:t>Der Zeitraum von heute bis 2028 ist ein Lifecycle-Zyklus der Netzwerkausrüstung. Aus technisch-funktionaler und betrieblicher Sicht (Betriebskosten) ist es ungünstig, den Migrationszeitraum weiter auszudehnen.</a:t>
            </a:r>
          </a:p>
        </p:txBody>
      </p:sp>
      <p:sp>
        <p:nvSpPr>
          <p:cNvPr id="3" name="Datumsplatzhalter 2">
            <a:extLst>
              <a:ext uri="{FF2B5EF4-FFF2-40B4-BE49-F238E27FC236}">
                <a16:creationId xmlns:a16="http://schemas.microsoft.com/office/drawing/2014/main" id="{0696F57C-ECE4-46B5-99A5-CFF5B66CD342}"/>
              </a:ext>
            </a:extLst>
          </p:cNvPr>
          <p:cNvSpPr>
            <a:spLocks noGrp="1"/>
          </p:cNvSpPr>
          <p:nvPr>
            <p:ph type="dt" sz="half" idx="10"/>
          </p:nvPr>
        </p:nvSpPr>
        <p:spPr/>
        <p:txBody>
          <a:bodyPr/>
          <a:lstStyle/>
          <a:p>
            <a:fld id="{80C5C34B-59A8-4710-B618-6064A40D7DDA}" type="datetime2">
              <a:rPr lang="de-CH" smtClean="0"/>
              <a:t>Mittwoch, 14. Oktober 2020</a:t>
            </a:fld>
            <a:endParaRPr lang="de-CH"/>
          </a:p>
        </p:txBody>
      </p:sp>
      <p:sp>
        <p:nvSpPr>
          <p:cNvPr id="4" name="Fußzeilenplatzhalter 3">
            <a:extLst>
              <a:ext uri="{FF2B5EF4-FFF2-40B4-BE49-F238E27FC236}">
                <a16:creationId xmlns:a16="http://schemas.microsoft.com/office/drawing/2014/main" id="{94EF5C92-6573-4361-8C5F-F9C47A29A417}"/>
              </a:ext>
            </a:extLst>
          </p:cNvPr>
          <p:cNvSpPr>
            <a:spLocks noGrp="1"/>
          </p:cNvSpPr>
          <p:nvPr>
            <p:ph type="ftr" sz="quarter" idx="11"/>
          </p:nvPr>
        </p:nvSpPr>
        <p:spPr/>
        <p:txBody>
          <a:bodyPr/>
          <a:lstStyle/>
          <a:p>
            <a:r>
              <a:rPr lang="de-CH"/>
              <a:t>IP-Netz BSA</a:t>
            </a:r>
            <a:endParaRPr lang="de-CH" dirty="0"/>
          </a:p>
        </p:txBody>
      </p:sp>
      <p:sp>
        <p:nvSpPr>
          <p:cNvPr id="5" name="Foliennummernplatzhalter 4">
            <a:extLst>
              <a:ext uri="{FF2B5EF4-FFF2-40B4-BE49-F238E27FC236}">
                <a16:creationId xmlns:a16="http://schemas.microsoft.com/office/drawing/2014/main" id="{C1B629EA-8D3B-4F2C-BAE3-A3B416D51416}"/>
              </a:ext>
            </a:extLst>
          </p:cNvPr>
          <p:cNvSpPr>
            <a:spLocks noGrp="1"/>
          </p:cNvSpPr>
          <p:nvPr>
            <p:ph type="sldNum" sz="quarter" idx="12"/>
          </p:nvPr>
        </p:nvSpPr>
        <p:spPr/>
        <p:txBody>
          <a:bodyPr/>
          <a:lstStyle/>
          <a:p>
            <a:fld id="{FAED6F7E-3FF8-47FA-845C-22A630F5684A}" type="slidenum">
              <a:rPr lang="de-CH" smtClean="0"/>
              <a:t>4</a:t>
            </a:fld>
            <a:endParaRPr lang="de-CH"/>
          </a:p>
        </p:txBody>
      </p:sp>
      <p:sp>
        <p:nvSpPr>
          <p:cNvPr id="6" name="Titel 5">
            <a:extLst>
              <a:ext uri="{FF2B5EF4-FFF2-40B4-BE49-F238E27FC236}">
                <a16:creationId xmlns:a16="http://schemas.microsoft.com/office/drawing/2014/main" id="{4DBB0A82-9C41-498B-A0A4-7E932781D4FC}"/>
              </a:ext>
            </a:extLst>
          </p:cNvPr>
          <p:cNvSpPr>
            <a:spLocks noGrp="1"/>
          </p:cNvSpPr>
          <p:nvPr>
            <p:ph type="title"/>
          </p:nvPr>
        </p:nvSpPr>
        <p:spPr/>
        <p:txBody>
          <a:bodyPr/>
          <a:lstStyle/>
          <a:p>
            <a:r>
              <a:rPr lang="de-CH" dirty="0"/>
              <a:t>Anmerkungen zu den angestrebten Migrationsterminen MS1-5</a:t>
            </a:r>
          </a:p>
        </p:txBody>
      </p:sp>
    </p:spTree>
    <p:extLst>
      <p:ext uri="{BB962C8B-B14F-4D97-AF65-F5344CB8AC3E}">
        <p14:creationId xmlns:p14="http://schemas.microsoft.com/office/powerpoint/2010/main" val="4187846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68FB032-06FB-47D7-9A20-70CE5F738DE8}"/>
              </a:ext>
            </a:extLst>
          </p:cNvPr>
          <p:cNvSpPr>
            <a:spLocks noGrp="1"/>
          </p:cNvSpPr>
          <p:nvPr>
            <p:ph idx="1"/>
          </p:nvPr>
        </p:nvSpPr>
        <p:spPr>
          <a:xfrm>
            <a:off x="720000" y="1393030"/>
            <a:ext cx="10800000" cy="5050969"/>
          </a:xfrm>
        </p:spPr>
        <p:txBody>
          <a:bodyPr>
            <a:normAutofit/>
          </a:bodyPr>
          <a:lstStyle/>
          <a:p>
            <a:r>
              <a:rPr lang="fr-CH" sz="1800" dirty="0"/>
              <a:t>MS1</a:t>
            </a:r>
          </a:p>
          <a:p>
            <a:pPr lvl="1"/>
            <a:r>
              <a:rPr lang="fr-CH" sz="1400" dirty="0"/>
              <a:t>La planification détaillée pour MS1 doit montrer en détail quels services sont connectés via le VDV et comment les différents services doivent être migrés.   </a:t>
            </a:r>
          </a:p>
          <a:p>
            <a:r>
              <a:rPr lang="fr-CH" sz="1800" dirty="0"/>
              <a:t>MS2 et MS3:</a:t>
            </a:r>
          </a:p>
          <a:p>
            <a:pPr lvl="1"/>
            <a:r>
              <a:rPr lang="fr-CH" sz="1400" dirty="0"/>
              <a:t>La réalisation et l'introduction opérationnelle de nouveaux outils (si nécessaire) devraient avoir lieu le plus tôt possible afin d'accroître la maturité opérationnelle. L'introduction d'un NMS indépendant du fabricant, d'un outil IPAM ou d'un NAC peut être réalisée en grande partie avec les équipements réseau existants. Dans de nombreuses unités territoriales, par exemple, un NMS est disponible et il s'agit encore d'étendre ou d'utiliser la portée fonctionnelle du NMS. </a:t>
            </a:r>
          </a:p>
          <a:p>
            <a:r>
              <a:rPr lang="fr-CH" sz="1800" dirty="0"/>
              <a:t>MS4</a:t>
            </a:r>
          </a:p>
          <a:p>
            <a:pPr lvl="1"/>
            <a:r>
              <a:rPr lang="fr-CH" sz="1400" dirty="0"/>
              <a:t>Avec MS4, la standardisation de manière « top-down » jusqu'au niveau des anneaux de raccordement doit être mise en œuvre dans des délais gérables. Ceci permet d’introduire de nouveaux systèmes d’une manière (nationalement) standardisée.</a:t>
            </a:r>
          </a:p>
          <a:p>
            <a:pPr lvl="1"/>
            <a:r>
              <a:rPr lang="fr-CH" sz="1400" dirty="0"/>
              <a:t>L'introduction des anneaux de raccordement conformément à la directive n'exige pas nécessairement que les sections (niveau accès) soient converties simultanément. En règle générale, les sections existantes peuvent  être attachées à l’anneaux de raccordement avec quelques modifications simples.  </a:t>
            </a:r>
          </a:p>
          <a:p>
            <a:pPr lvl="1"/>
            <a:r>
              <a:rPr lang="fr-CH" sz="1400" dirty="0"/>
              <a:t>La date cible de mi-2025 est un compromis entre la réalisation de la conformité, les coûts du cycle de vie anticipé et à l’utilisation d’un unique NMS partir de 2025 (et non 2 systèmes NMS).</a:t>
            </a:r>
          </a:p>
          <a:p>
            <a:r>
              <a:rPr lang="fr-CH" sz="1800" dirty="0"/>
              <a:t>MS5</a:t>
            </a:r>
          </a:p>
          <a:p>
            <a:pPr lvl="1"/>
            <a:r>
              <a:rPr lang="fr-CH" sz="1400" dirty="0"/>
              <a:t>La période d'aujourd'hui à 2028 est un cycle de vie des équipements de réseau. D'un point de vue technico-fonctionnel et opérationnel (coûts d’exploitation), il est défavorable de prolonger la période de migration au-delà de 2028.</a:t>
            </a:r>
          </a:p>
        </p:txBody>
      </p:sp>
      <p:sp>
        <p:nvSpPr>
          <p:cNvPr id="3" name="Datumsplatzhalter 2">
            <a:extLst>
              <a:ext uri="{FF2B5EF4-FFF2-40B4-BE49-F238E27FC236}">
                <a16:creationId xmlns:a16="http://schemas.microsoft.com/office/drawing/2014/main" id="{0696F57C-ECE4-46B5-99A5-CFF5B66CD342}"/>
              </a:ext>
            </a:extLst>
          </p:cNvPr>
          <p:cNvSpPr>
            <a:spLocks noGrp="1"/>
          </p:cNvSpPr>
          <p:nvPr>
            <p:ph type="dt" sz="half" idx="10"/>
          </p:nvPr>
        </p:nvSpPr>
        <p:spPr/>
        <p:txBody>
          <a:bodyPr/>
          <a:lstStyle/>
          <a:p>
            <a:fld id="{80C5C34B-59A8-4710-B618-6064A40D7DDA}" type="datetime2">
              <a:rPr lang="de-CH" smtClean="0"/>
              <a:t>Mittwoch, 14. Oktober 2020</a:t>
            </a:fld>
            <a:endParaRPr lang="de-CH"/>
          </a:p>
        </p:txBody>
      </p:sp>
      <p:sp>
        <p:nvSpPr>
          <p:cNvPr id="4" name="Fußzeilenplatzhalter 3">
            <a:extLst>
              <a:ext uri="{FF2B5EF4-FFF2-40B4-BE49-F238E27FC236}">
                <a16:creationId xmlns:a16="http://schemas.microsoft.com/office/drawing/2014/main" id="{94EF5C92-6573-4361-8C5F-F9C47A29A417}"/>
              </a:ext>
            </a:extLst>
          </p:cNvPr>
          <p:cNvSpPr>
            <a:spLocks noGrp="1"/>
          </p:cNvSpPr>
          <p:nvPr>
            <p:ph type="ftr" sz="quarter" idx="11"/>
          </p:nvPr>
        </p:nvSpPr>
        <p:spPr/>
        <p:txBody>
          <a:bodyPr/>
          <a:lstStyle/>
          <a:p>
            <a:r>
              <a:rPr lang="de-CH"/>
              <a:t>IP-Netz BSA</a:t>
            </a:r>
            <a:endParaRPr lang="de-CH" dirty="0"/>
          </a:p>
        </p:txBody>
      </p:sp>
      <p:sp>
        <p:nvSpPr>
          <p:cNvPr id="5" name="Foliennummernplatzhalter 4">
            <a:extLst>
              <a:ext uri="{FF2B5EF4-FFF2-40B4-BE49-F238E27FC236}">
                <a16:creationId xmlns:a16="http://schemas.microsoft.com/office/drawing/2014/main" id="{C1B629EA-8D3B-4F2C-BAE3-A3B416D51416}"/>
              </a:ext>
            </a:extLst>
          </p:cNvPr>
          <p:cNvSpPr>
            <a:spLocks noGrp="1"/>
          </p:cNvSpPr>
          <p:nvPr>
            <p:ph type="sldNum" sz="quarter" idx="12"/>
          </p:nvPr>
        </p:nvSpPr>
        <p:spPr/>
        <p:txBody>
          <a:bodyPr/>
          <a:lstStyle/>
          <a:p>
            <a:fld id="{FAED6F7E-3FF8-47FA-845C-22A630F5684A}" type="slidenum">
              <a:rPr lang="de-CH" smtClean="0"/>
              <a:t>5</a:t>
            </a:fld>
            <a:endParaRPr lang="de-CH"/>
          </a:p>
        </p:txBody>
      </p:sp>
      <p:sp>
        <p:nvSpPr>
          <p:cNvPr id="6" name="Titel 5">
            <a:extLst>
              <a:ext uri="{FF2B5EF4-FFF2-40B4-BE49-F238E27FC236}">
                <a16:creationId xmlns:a16="http://schemas.microsoft.com/office/drawing/2014/main" id="{4DBB0A82-9C41-498B-A0A4-7E932781D4FC}"/>
              </a:ext>
            </a:extLst>
          </p:cNvPr>
          <p:cNvSpPr>
            <a:spLocks noGrp="1"/>
          </p:cNvSpPr>
          <p:nvPr>
            <p:ph type="title"/>
          </p:nvPr>
        </p:nvSpPr>
        <p:spPr>
          <a:xfrm>
            <a:off x="720000" y="288000"/>
            <a:ext cx="8602084" cy="900000"/>
          </a:xfrm>
        </p:spPr>
        <p:txBody>
          <a:bodyPr/>
          <a:lstStyle/>
          <a:p>
            <a:r>
              <a:rPr lang="fr-FR" dirty="0"/>
              <a:t>Commentaires sur les jalons cibles de migration MS1 à 5</a:t>
            </a:r>
            <a:endParaRPr lang="de-CH" dirty="0"/>
          </a:p>
        </p:txBody>
      </p:sp>
      <p:sp>
        <p:nvSpPr>
          <p:cNvPr id="7" name="Rechteck 6">
            <a:extLst>
              <a:ext uri="{FF2B5EF4-FFF2-40B4-BE49-F238E27FC236}">
                <a16:creationId xmlns:a16="http://schemas.microsoft.com/office/drawing/2014/main" id="{F9903227-72FD-4779-BCD8-9B8FB8A7E1EE}"/>
              </a:ext>
            </a:extLst>
          </p:cNvPr>
          <p:cNvSpPr/>
          <p:nvPr/>
        </p:nvSpPr>
        <p:spPr>
          <a:xfrm>
            <a:off x="9322084" y="293384"/>
            <a:ext cx="2197916" cy="4446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a:t>Version F</a:t>
            </a:r>
          </a:p>
        </p:txBody>
      </p:sp>
    </p:spTree>
    <p:extLst>
      <p:ext uri="{BB962C8B-B14F-4D97-AF65-F5344CB8AC3E}">
        <p14:creationId xmlns:p14="http://schemas.microsoft.com/office/powerpoint/2010/main" val="3032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F1 (1)</a:t>
            </a:r>
            <a:br>
              <a:rPr lang="de-CH" dirty="0"/>
            </a:br>
            <a:r>
              <a:rPr lang="de-CH" sz="1600" b="0" dirty="0"/>
              <a:t>(finale Dokumente UTII: 12.03.2020, UTIX: 21.02.2020)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extLst>
              <p:ext uri="{D42A27DB-BD31-4B8C-83A1-F6EECF244321}">
                <p14:modId xmlns:p14="http://schemas.microsoft.com/office/powerpoint/2010/main" val="1442232703"/>
              </p:ext>
            </p:extLst>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371151"/>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UTII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68708"/>
            <a:ext cx="441514" cy="236498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UTIX</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23" name="Pfeil: Fünfeck 22">
            <a:extLst>
              <a:ext uri="{FF2B5EF4-FFF2-40B4-BE49-F238E27FC236}">
                <a16:creationId xmlns:a16="http://schemas.microsoft.com/office/drawing/2014/main" id="{946FDAF4-A17B-456B-875F-CB325761672A}"/>
              </a:ext>
            </a:extLst>
          </p:cNvPr>
          <p:cNvSpPr/>
          <p:nvPr/>
        </p:nvSpPr>
        <p:spPr>
          <a:xfrm>
            <a:off x="1776598" y="2581991"/>
            <a:ext cx="2656475"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IP-Netz BSA Genf, Anpassung RCOM FR-VD, Realisation erste Erschliessungsringe</a:t>
            </a:r>
          </a:p>
        </p:txBody>
      </p:sp>
      <p:sp>
        <p:nvSpPr>
          <p:cNvPr id="24" name="Pfeil: Fünfeck 23">
            <a:extLst>
              <a:ext uri="{FF2B5EF4-FFF2-40B4-BE49-F238E27FC236}">
                <a16:creationId xmlns:a16="http://schemas.microsoft.com/office/drawing/2014/main" id="{885CD188-7DBA-460B-9D54-6CF45C39514E}"/>
              </a:ext>
            </a:extLst>
          </p:cNvPr>
          <p:cNvSpPr/>
          <p:nvPr/>
        </p:nvSpPr>
        <p:spPr>
          <a:xfrm>
            <a:off x="1171892" y="2363479"/>
            <a:ext cx="3285856" cy="16517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LWL Projekt F1</a:t>
            </a:r>
          </a:p>
        </p:txBody>
      </p:sp>
      <p:sp>
        <p:nvSpPr>
          <p:cNvPr id="25" name="Pfeil: Fünfeck 24">
            <a:extLst>
              <a:ext uri="{FF2B5EF4-FFF2-40B4-BE49-F238E27FC236}">
                <a16:creationId xmlns:a16="http://schemas.microsoft.com/office/drawing/2014/main" id="{04367B5D-6C14-4045-8354-0D33750F3A56}"/>
              </a:ext>
            </a:extLst>
          </p:cNvPr>
          <p:cNvSpPr/>
          <p:nvPr/>
        </p:nvSpPr>
        <p:spPr>
          <a:xfrm>
            <a:off x="851083" y="1593297"/>
            <a:ext cx="1223043" cy="453840"/>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Netzwerkausrüstung</a:t>
            </a:r>
          </a:p>
        </p:txBody>
      </p:sp>
      <p:sp>
        <p:nvSpPr>
          <p:cNvPr id="27" name="Pfeil: Fünfeck 26">
            <a:extLst>
              <a:ext uri="{FF2B5EF4-FFF2-40B4-BE49-F238E27FC236}">
                <a16:creationId xmlns:a16="http://schemas.microsoft.com/office/drawing/2014/main" id="{C9106A21-67F0-4ED8-AC11-EE3CE43311B0}"/>
              </a:ext>
            </a:extLst>
          </p:cNvPr>
          <p:cNvSpPr/>
          <p:nvPr/>
        </p:nvSpPr>
        <p:spPr>
          <a:xfrm>
            <a:off x="1970894" y="3020701"/>
            <a:ext cx="2437955"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Anpassung erste Abschnitte gem. RiLi (3 </a:t>
            </a:r>
            <a:r>
              <a:rPr lang="de-CH" sz="900" dirty="0" err="1">
                <a:solidFill>
                  <a:schemeClr val="bg1"/>
                </a:solidFill>
              </a:rPr>
              <a:t>UPlaNS</a:t>
            </a:r>
            <a:r>
              <a:rPr lang="de-CH" sz="900" dirty="0">
                <a:solidFill>
                  <a:schemeClr val="bg1"/>
                </a:solidFill>
              </a:rPr>
              <a:t> Projekte)</a:t>
            </a:r>
          </a:p>
        </p:txBody>
      </p:sp>
      <p:sp>
        <p:nvSpPr>
          <p:cNvPr id="28" name="Pfeil: Fünfeck 27">
            <a:extLst>
              <a:ext uri="{FF2B5EF4-FFF2-40B4-BE49-F238E27FC236}">
                <a16:creationId xmlns:a16="http://schemas.microsoft.com/office/drawing/2014/main" id="{1B0A7382-D5A2-4010-B131-C54171F62C81}"/>
              </a:ext>
            </a:extLst>
          </p:cNvPr>
          <p:cNvSpPr/>
          <p:nvPr/>
        </p:nvSpPr>
        <p:spPr>
          <a:xfrm>
            <a:off x="6766067" y="2581991"/>
            <a:ext cx="770813"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restliche ER</a:t>
            </a:r>
          </a:p>
        </p:txBody>
      </p:sp>
      <p:sp>
        <p:nvSpPr>
          <p:cNvPr id="29" name="Pfeil: Fünfeck 28">
            <a:extLst>
              <a:ext uri="{FF2B5EF4-FFF2-40B4-BE49-F238E27FC236}">
                <a16:creationId xmlns:a16="http://schemas.microsoft.com/office/drawing/2014/main" id="{3FA70E91-083A-4FD7-BAA2-0D74EA9EA879}"/>
              </a:ext>
            </a:extLst>
          </p:cNvPr>
          <p:cNvSpPr/>
          <p:nvPr/>
        </p:nvSpPr>
        <p:spPr>
          <a:xfrm>
            <a:off x="2137909" y="1924769"/>
            <a:ext cx="770741"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BB </a:t>
            </a:r>
            <a:r>
              <a:rPr lang="de-CH" sz="900" dirty="0" err="1">
                <a:solidFill>
                  <a:schemeClr val="bg1"/>
                </a:solidFill>
              </a:rPr>
              <a:t>Stao</a:t>
            </a:r>
            <a:endParaRPr lang="de-CH" sz="900" dirty="0">
              <a:solidFill>
                <a:schemeClr val="bg1"/>
              </a:solidFill>
            </a:endParaRPr>
          </a:p>
        </p:txBody>
      </p:sp>
      <p:sp>
        <p:nvSpPr>
          <p:cNvPr id="34" name="Pfeil: Fünfeck 33">
            <a:extLst>
              <a:ext uri="{FF2B5EF4-FFF2-40B4-BE49-F238E27FC236}">
                <a16:creationId xmlns:a16="http://schemas.microsoft.com/office/drawing/2014/main" id="{422263EA-A928-4066-B9B9-3730F6040389}"/>
              </a:ext>
            </a:extLst>
          </p:cNvPr>
          <p:cNvSpPr/>
          <p:nvPr/>
        </p:nvSpPr>
        <p:spPr>
          <a:xfrm>
            <a:off x="8871396" y="3105150"/>
            <a:ext cx="969459"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Access nächste Abschnitte gem. RiLi (2 </a:t>
            </a:r>
            <a:r>
              <a:rPr lang="de-CH" sz="900" dirty="0" err="1">
                <a:solidFill>
                  <a:schemeClr val="bg1"/>
                </a:solidFill>
              </a:rPr>
              <a:t>UPlaNS</a:t>
            </a:r>
            <a:r>
              <a:rPr lang="de-CH" sz="900" dirty="0">
                <a:solidFill>
                  <a:schemeClr val="bg1"/>
                </a:solidFill>
              </a:rPr>
              <a:t> Projekte)</a:t>
            </a:r>
          </a:p>
        </p:txBody>
      </p:sp>
      <p:sp>
        <p:nvSpPr>
          <p:cNvPr id="35" name="Pfeil: Fünfeck 34">
            <a:extLst>
              <a:ext uri="{FF2B5EF4-FFF2-40B4-BE49-F238E27FC236}">
                <a16:creationId xmlns:a16="http://schemas.microsoft.com/office/drawing/2014/main" id="{E89109A9-3623-4682-A127-1780C4EB2719}"/>
              </a:ext>
            </a:extLst>
          </p:cNvPr>
          <p:cNvSpPr/>
          <p:nvPr/>
        </p:nvSpPr>
        <p:spPr>
          <a:xfrm>
            <a:off x="9891255" y="3105150"/>
            <a:ext cx="1863721"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restliche Abschnitte Access gem. RiLi in dediziertem Projekt</a:t>
            </a:r>
          </a:p>
        </p:txBody>
      </p:sp>
      <p:sp>
        <p:nvSpPr>
          <p:cNvPr id="36" name="Pfeil: Fünfeck 35">
            <a:extLst>
              <a:ext uri="{FF2B5EF4-FFF2-40B4-BE49-F238E27FC236}">
                <a16:creationId xmlns:a16="http://schemas.microsoft.com/office/drawing/2014/main" id="{C3097B40-8379-43EE-AAF9-2345B22F8390}"/>
              </a:ext>
            </a:extLst>
          </p:cNvPr>
          <p:cNvSpPr/>
          <p:nvPr/>
        </p:nvSpPr>
        <p:spPr>
          <a:xfrm>
            <a:off x="1786123" y="5020391"/>
            <a:ext cx="2656475"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IP-Netz BSA Neuenburg, Anpassung RCOM JU, Realisation erste Erschliessungsringe</a:t>
            </a:r>
          </a:p>
        </p:txBody>
      </p:sp>
      <p:sp>
        <p:nvSpPr>
          <p:cNvPr id="37" name="Pfeil: Fünfeck 36">
            <a:extLst>
              <a:ext uri="{FF2B5EF4-FFF2-40B4-BE49-F238E27FC236}">
                <a16:creationId xmlns:a16="http://schemas.microsoft.com/office/drawing/2014/main" id="{DD4F7994-57AB-41B8-BC79-9DFE430E0F6B}"/>
              </a:ext>
            </a:extLst>
          </p:cNvPr>
          <p:cNvSpPr/>
          <p:nvPr/>
        </p:nvSpPr>
        <p:spPr>
          <a:xfrm>
            <a:off x="1181417" y="4801879"/>
            <a:ext cx="1571215" cy="18232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LWL Projekt F1</a:t>
            </a:r>
          </a:p>
        </p:txBody>
      </p:sp>
      <p:sp>
        <p:nvSpPr>
          <p:cNvPr id="40" name="Pfeil: Fünfeck 39">
            <a:extLst>
              <a:ext uri="{FF2B5EF4-FFF2-40B4-BE49-F238E27FC236}">
                <a16:creationId xmlns:a16="http://schemas.microsoft.com/office/drawing/2014/main" id="{C27930A0-B975-423F-99E2-DE5170537CC0}"/>
              </a:ext>
            </a:extLst>
          </p:cNvPr>
          <p:cNvSpPr/>
          <p:nvPr/>
        </p:nvSpPr>
        <p:spPr>
          <a:xfrm>
            <a:off x="6775592" y="5020391"/>
            <a:ext cx="770813"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restliche ER</a:t>
            </a:r>
          </a:p>
        </p:txBody>
      </p:sp>
      <p:sp>
        <p:nvSpPr>
          <p:cNvPr id="41" name="Pfeil: Fünfeck 40">
            <a:extLst>
              <a:ext uri="{FF2B5EF4-FFF2-40B4-BE49-F238E27FC236}">
                <a16:creationId xmlns:a16="http://schemas.microsoft.com/office/drawing/2014/main" id="{05DA53A1-98D4-4484-8BC9-B7708F40E488}"/>
              </a:ext>
            </a:extLst>
          </p:cNvPr>
          <p:cNvSpPr/>
          <p:nvPr/>
        </p:nvSpPr>
        <p:spPr>
          <a:xfrm>
            <a:off x="2147434" y="4363169"/>
            <a:ext cx="770741"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BB </a:t>
            </a:r>
            <a:r>
              <a:rPr lang="de-CH" sz="900" dirty="0" err="1">
                <a:solidFill>
                  <a:schemeClr val="bg1"/>
                </a:solidFill>
              </a:rPr>
              <a:t>Stao</a:t>
            </a:r>
            <a:endParaRPr lang="de-CH" sz="900" dirty="0">
              <a:solidFill>
                <a:schemeClr val="bg1"/>
              </a:solidFill>
            </a:endParaRPr>
          </a:p>
        </p:txBody>
      </p:sp>
      <p:sp>
        <p:nvSpPr>
          <p:cNvPr id="43" name="Pfeil: Fünfeck 42">
            <a:extLst>
              <a:ext uri="{FF2B5EF4-FFF2-40B4-BE49-F238E27FC236}">
                <a16:creationId xmlns:a16="http://schemas.microsoft.com/office/drawing/2014/main" id="{44DDC119-90BB-47F8-A0E6-5E3D02C12675}"/>
              </a:ext>
            </a:extLst>
          </p:cNvPr>
          <p:cNvSpPr/>
          <p:nvPr/>
        </p:nvSpPr>
        <p:spPr>
          <a:xfrm>
            <a:off x="8880921" y="5543550"/>
            <a:ext cx="969459"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Access nächste Abschnitte gem. RiLi (2 </a:t>
            </a:r>
            <a:r>
              <a:rPr lang="de-CH" sz="900" dirty="0" err="1">
                <a:solidFill>
                  <a:schemeClr val="bg1"/>
                </a:solidFill>
              </a:rPr>
              <a:t>UPlaNS</a:t>
            </a:r>
            <a:r>
              <a:rPr lang="de-CH" sz="900" dirty="0">
                <a:solidFill>
                  <a:schemeClr val="bg1"/>
                </a:solidFill>
              </a:rPr>
              <a:t> Projekte)</a:t>
            </a:r>
          </a:p>
        </p:txBody>
      </p:sp>
      <p:sp>
        <p:nvSpPr>
          <p:cNvPr id="44" name="Pfeil: Fünfeck 43">
            <a:extLst>
              <a:ext uri="{FF2B5EF4-FFF2-40B4-BE49-F238E27FC236}">
                <a16:creationId xmlns:a16="http://schemas.microsoft.com/office/drawing/2014/main" id="{3DDD6A04-F500-4561-A253-D60297A052EC}"/>
              </a:ext>
            </a:extLst>
          </p:cNvPr>
          <p:cNvSpPr/>
          <p:nvPr/>
        </p:nvSpPr>
        <p:spPr>
          <a:xfrm>
            <a:off x="9900780" y="5543550"/>
            <a:ext cx="1863721"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Realisation restliche Abschnitte Access gem. RiLi in dediziertem Projekt</a:t>
            </a:r>
          </a:p>
        </p:txBody>
      </p:sp>
      <p:sp>
        <p:nvSpPr>
          <p:cNvPr id="45" name="Pfeil: Fünfeck 44">
            <a:extLst>
              <a:ext uri="{FF2B5EF4-FFF2-40B4-BE49-F238E27FC236}">
                <a16:creationId xmlns:a16="http://schemas.microsoft.com/office/drawing/2014/main" id="{E98BFA21-E164-4A5B-A9F8-A7B60CE38BD9}"/>
              </a:ext>
            </a:extLst>
          </p:cNvPr>
          <p:cNvSpPr/>
          <p:nvPr/>
        </p:nvSpPr>
        <p:spPr>
          <a:xfrm>
            <a:off x="6752633" y="3092408"/>
            <a:ext cx="782303"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Anschluss restliche Abschnitte an ER</a:t>
            </a:r>
          </a:p>
        </p:txBody>
      </p:sp>
      <p:sp>
        <p:nvSpPr>
          <p:cNvPr id="46" name="Pfeil: Fünfeck 45">
            <a:extLst>
              <a:ext uri="{FF2B5EF4-FFF2-40B4-BE49-F238E27FC236}">
                <a16:creationId xmlns:a16="http://schemas.microsoft.com/office/drawing/2014/main" id="{E830D7ED-386F-4FA9-930C-5D227128AEA7}"/>
              </a:ext>
            </a:extLst>
          </p:cNvPr>
          <p:cNvSpPr/>
          <p:nvPr/>
        </p:nvSpPr>
        <p:spPr>
          <a:xfrm>
            <a:off x="6769846" y="5541865"/>
            <a:ext cx="782303" cy="705358"/>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Anschluss restliche Abschnitte an ER</a:t>
            </a:r>
          </a:p>
        </p:txBody>
      </p:sp>
      <p:cxnSp>
        <p:nvCxnSpPr>
          <p:cNvPr id="39" name="Gerader Verbinder 38">
            <a:extLst>
              <a:ext uri="{FF2B5EF4-FFF2-40B4-BE49-F238E27FC236}">
                <a16:creationId xmlns:a16="http://schemas.microsoft.com/office/drawing/2014/main" id="{58883A55-EEF3-4350-87AC-A0F4FB086F5E}"/>
              </a:ext>
            </a:extLst>
          </p:cNvPr>
          <p:cNvCxnSpPr>
            <a:cxnSpLocks/>
          </p:cNvCxnSpPr>
          <p:nvPr/>
        </p:nvCxnSpPr>
        <p:spPr>
          <a:xfrm>
            <a:off x="821789" y="3942740"/>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Pfeil: Fünfeck 46">
            <a:extLst>
              <a:ext uri="{FF2B5EF4-FFF2-40B4-BE49-F238E27FC236}">
                <a16:creationId xmlns:a16="http://schemas.microsoft.com/office/drawing/2014/main" id="{715E378F-EC0F-4D42-A9FD-AAD7FA916522}"/>
              </a:ext>
            </a:extLst>
          </p:cNvPr>
          <p:cNvSpPr/>
          <p:nvPr/>
        </p:nvSpPr>
        <p:spPr>
          <a:xfrm>
            <a:off x="851083" y="4029478"/>
            <a:ext cx="1223043" cy="453840"/>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Beschaffung Netzwerkausrüstung</a:t>
            </a:r>
          </a:p>
        </p:txBody>
      </p:sp>
      <p:sp>
        <p:nvSpPr>
          <p:cNvPr id="2" name="Rechteck 1">
            <a:extLst>
              <a:ext uri="{FF2B5EF4-FFF2-40B4-BE49-F238E27FC236}">
                <a16:creationId xmlns:a16="http://schemas.microsoft.com/office/drawing/2014/main" id="{DB682173-98D1-465D-AC92-74996FD7990C}"/>
              </a:ext>
            </a:extLst>
          </p:cNvPr>
          <p:cNvSpPr/>
          <p:nvPr/>
        </p:nvSpPr>
        <p:spPr>
          <a:xfrm>
            <a:off x="6915538" y="1659363"/>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KEINE Auswirkung auf den Terminplan</a:t>
            </a:r>
          </a:p>
          <a:p>
            <a:pPr marL="171450" indent="-171450">
              <a:buFont typeface="Arial" panose="020B0604020202020204" pitchFamily="34" charset="0"/>
              <a:buChar char="•"/>
            </a:pPr>
            <a:r>
              <a:rPr lang="de-CH" sz="1200" dirty="0">
                <a:solidFill>
                  <a:schemeClr val="tx1"/>
                </a:solidFill>
              </a:rPr>
              <a:t>ABER Entlastung des Projektteams in der Planungsphase</a:t>
            </a:r>
          </a:p>
        </p:txBody>
      </p:sp>
      <p:sp>
        <p:nvSpPr>
          <p:cNvPr id="38" name="Rechteck 37">
            <a:extLst>
              <a:ext uri="{FF2B5EF4-FFF2-40B4-BE49-F238E27FC236}">
                <a16:creationId xmlns:a16="http://schemas.microsoft.com/office/drawing/2014/main" id="{AC059E2E-1202-4ED8-9264-582C25B358DD}"/>
              </a:ext>
            </a:extLst>
          </p:cNvPr>
          <p:cNvSpPr/>
          <p:nvPr/>
        </p:nvSpPr>
        <p:spPr>
          <a:xfrm>
            <a:off x="6898028" y="4003661"/>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KEINE Auswirkung auf den Terminplan</a:t>
            </a:r>
          </a:p>
          <a:p>
            <a:pPr marL="171450" indent="-171450">
              <a:buFont typeface="Arial" panose="020B0604020202020204" pitchFamily="34" charset="0"/>
              <a:buChar char="•"/>
            </a:pPr>
            <a:r>
              <a:rPr lang="de-CH" sz="1200" dirty="0">
                <a:solidFill>
                  <a:schemeClr val="tx1"/>
                </a:solidFill>
              </a:rPr>
              <a:t>ABER Entlastung des Projektteams in der Planungsphase</a:t>
            </a:r>
          </a:p>
        </p:txBody>
      </p:sp>
    </p:spTree>
    <p:extLst>
      <p:ext uri="{BB962C8B-B14F-4D97-AF65-F5344CB8AC3E}">
        <p14:creationId xmlns:p14="http://schemas.microsoft.com/office/powerpoint/2010/main" val="910880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F1 (2)</a:t>
            </a:r>
            <a:br>
              <a:rPr lang="de-CH" dirty="0"/>
            </a:br>
            <a:r>
              <a:rPr lang="de-CH" sz="1600" b="0" dirty="0"/>
              <a:t>(finale Dokumente UTII: 12.03.2020, UTIX: 21.02.2020)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371151"/>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UTII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968708"/>
            <a:ext cx="441514" cy="236498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UTIX</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38" name="Rechteck 37">
            <a:extLst>
              <a:ext uri="{FF2B5EF4-FFF2-40B4-BE49-F238E27FC236}">
                <a16:creationId xmlns:a16="http://schemas.microsoft.com/office/drawing/2014/main" id="{F45DEE37-6E6C-4FB7-8583-6E9808DFC2F1}"/>
              </a:ext>
            </a:extLst>
          </p:cNvPr>
          <p:cNvSpPr/>
          <p:nvPr/>
        </p:nvSpPr>
        <p:spPr>
          <a:xfrm>
            <a:off x="1510017" y="1675001"/>
            <a:ext cx="9748533" cy="298986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400" dirty="0">
                <a:solidFill>
                  <a:schemeClr val="tx1"/>
                </a:solidFill>
              </a:rPr>
              <a:t>GEII und GEIX:</a:t>
            </a:r>
          </a:p>
          <a:p>
            <a:pPr marL="285750" indent="-285750">
              <a:buFont typeface="Arial" panose="020B0604020202020204" pitchFamily="34" charset="0"/>
              <a:buChar char="•"/>
            </a:pPr>
            <a:r>
              <a:rPr lang="de-CH" sz="1400" dirty="0">
                <a:solidFill>
                  <a:schemeClr val="tx1"/>
                </a:solidFill>
              </a:rPr>
              <a:t>Das Migrationsvorhaben wird bis mind. MS2 über ein bestehendes Projekt abgewickelt (inkl. Beschaffung von neuer Netzwerkausrüstung) d.h. es ist keine Projektgenerierung und keine zusätzliche Beschaffung eines Projektverfassers notwendig. </a:t>
            </a:r>
          </a:p>
          <a:p>
            <a:pPr marL="285750" indent="-285750">
              <a:buFont typeface="Arial" panose="020B0604020202020204" pitchFamily="34" charset="0"/>
              <a:buChar char="•"/>
            </a:pPr>
            <a:r>
              <a:rPr lang="de-CH" sz="1400" dirty="0">
                <a:solidFill>
                  <a:schemeClr val="tx1"/>
                </a:solidFill>
              </a:rPr>
              <a:t>Die Realisation der Erschliessungsringe, welche nicht über das bereits bestehende Projekt realisiert werden, sollen über ein dediziertes Projekt abgewickelt werden. Ebenso sollen die Anpassungen der BSA-Abschnitte an die RiLi, welche nicht über ordentliche </a:t>
            </a:r>
            <a:r>
              <a:rPr lang="de-CH" sz="1400" dirty="0" err="1">
                <a:solidFill>
                  <a:schemeClr val="tx1"/>
                </a:solidFill>
              </a:rPr>
              <a:t>EP’s</a:t>
            </a:r>
            <a:r>
              <a:rPr lang="de-CH" sz="1400" dirty="0">
                <a:solidFill>
                  <a:schemeClr val="tx1"/>
                </a:solidFill>
              </a:rPr>
              <a:t> laufen, über ein dediziertes Projekt abgewickelt werden (Zeitraum 2027-28). </a:t>
            </a:r>
          </a:p>
          <a:p>
            <a:pPr marL="285750" indent="-285750">
              <a:buFont typeface="Arial" panose="020B0604020202020204" pitchFamily="34" charset="0"/>
              <a:buChar char="•"/>
            </a:pPr>
            <a:r>
              <a:rPr lang="de-CH" sz="1400" dirty="0">
                <a:solidFill>
                  <a:schemeClr val="tx1"/>
                </a:solidFill>
              </a:rPr>
              <a:t>Das vorgeschlagene Migrationsvorgehen ist durchdacht und zielführend und soll so abgewickelt werden.</a:t>
            </a:r>
          </a:p>
          <a:p>
            <a:pPr marL="285750" indent="-285750">
              <a:buFont typeface="Arial" panose="020B0604020202020204" pitchFamily="34" charset="0"/>
              <a:buChar char="•"/>
            </a:pPr>
            <a:r>
              <a:rPr lang="de-CH" sz="1400" dirty="0">
                <a:solidFill>
                  <a:schemeClr val="tx1"/>
                </a:solidFill>
              </a:rPr>
              <a:t>Damit die LWL-Grundinfrastruktur auf die vorgegebene Topologie ausgerichtet werden kann, wird ein LWL-Teilprojekt für die ganze F1 gestartet.</a:t>
            </a:r>
          </a:p>
          <a:p>
            <a:pPr marL="285750" indent="-285750">
              <a:buFont typeface="Arial" panose="020B0604020202020204" pitchFamily="34" charset="0"/>
              <a:buChar char="•"/>
            </a:pPr>
            <a:r>
              <a:rPr lang="de-CH" sz="1400" dirty="0">
                <a:solidFill>
                  <a:schemeClr val="tx1"/>
                </a:solidFill>
              </a:rPr>
              <a:t>Da die ersten Migration in einem laufenden Projekt realisiert werden, können bereits in den nächsten 1-2 Jahren konkrete Erfahrungen mit der neuen Topologie und Technologie gesammelt werden.</a:t>
            </a:r>
          </a:p>
          <a:p>
            <a:pPr marL="285750" indent="-285750">
              <a:buFont typeface="Arial" panose="020B0604020202020204" pitchFamily="34" charset="0"/>
              <a:buChar char="•"/>
            </a:pPr>
            <a:endParaRPr lang="de-CH" sz="1400" dirty="0">
              <a:solidFill>
                <a:schemeClr val="tx1"/>
              </a:solidFill>
            </a:endParaRPr>
          </a:p>
          <a:p>
            <a:pPr marL="285750" indent="-285750">
              <a:buFont typeface="Arial" panose="020B0604020202020204" pitchFamily="34" charset="0"/>
              <a:buChar char="•"/>
            </a:pPr>
            <a:endParaRPr lang="de-CH" sz="1400" dirty="0">
              <a:solidFill>
                <a:schemeClr val="tx1"/>
              </a:solidFill>
            </a:endParaRPr>
          </a:p>
        </p:txBody>
      </p:sp>
    </p:spTree>
    <p:extLst>
      <p:ext uri="{BB962C8B-B14F-4D97-AF65-F5344CB8AC3E}">
        <p14:creationId xmlns:p14="http://schemas.microsoft.com/office/powerpoint/2010/main" val="4273505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F2 (1)</a:t>
            </a:r>
            <a:br>
              <a:rPr lang="de-CH" dirty="0"/>
            </a:br>
            <a:r>
              <a:rPr lang="de-CH" sz="1600" b="0" dirty="0"/>
              <a:t>(finale Dokumente GEI: 23.03.2020, GEIII: 10.03.2020)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193939"/>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810958"/>
            <a:ext cx="441514" cy="243268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GEIII</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sp>
        <p:nvSpPr>
          <p:cNvPr id="38" name="Pfeil: Fünfeck 37">
            <a:extLst>
              <a:ext uri="{FF2B5EF4-FFF2-40B4-BE49-F238E27FC236}">
                <a16:creationId xmlns:a16="http://schemas.microsoft.com/office/drawing/2014/main" id="{FDC821B8-EA45-4C4A-97B3-167A5EACC9F0}"/>
              </a:ext>
            </a:extLst>
          </p:cNvPr>
          <p:cNvSpPr/>
          <p:nvPr/>
        </p:nvSpPr>
        <p:spPr>
          <a:xfrm>
            <a:off x="1967451" y="4254024"/>
            <a:ext cx="1205548"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Anbindung BB, Migration VDV</a:t>
            </a:r>
          </a:p>
        </p:txBody>
      </p:sp>
      <p:sp>
        <p:nvSpPr>
          <p:cNvPr id="40" name="Pfeil: Fünfeck 39">
            <a:extLst>
              <a:ext uri="{FF2B5EF4-FFF2-40B4-BE49-F238E27FC236}">
                <a16:creationId xmlns:a16="http://schemas.microsoft.com/office/drawing/2014/main" id="{63DC083B-533C-49A1-8C6E-A4051483619F}"/>
              </a:ext>
            </a:extLst>
          </p:cNvPr>
          <p:cNvSpPr/>
          <p:nvPr/>
        </p:nvSpPr>
        <p:spPr>
          <a:xfrm>
            <a:off x="3212529" y="4260026"/>
            <a:ext cx="1202092" cy="16681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Integration IPAM</a:t>
            </a:r>
          </a:p>
        </p:txBody>
      </p:sp>
      <p:sp>
        <p:nvSpPr>
          <p:cNvPr id="43" name="Pfeil: Fünfeck 42">
            <a:extLst>
              <a:ext uri="{FF2B5EF4-FFF2-40B4-BE49-F238E27FC236}">
                <a16:creationId xmlns:a16="http://schemas.microsoft.com/office/drawing/2014/main" id="{C30F8755-995B-423B-95A6-681DF0257E89}"/>
              </a:ext>
            </a:extLst>
          </p:cNvPr>
          <p:cNvSpPr/>
          <p:nvPr/>
        </p:nvSpPr>
        <p:spPr>
          <a:xfrm>
            <a:off x="1151265" y="3867632"/>
            <a:ext cx="1394808" cy="347767"/>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Projektgenerierung und Beschaffung PV </a:t>
            </a:r>
          </a:p>
        </p:txBody>
      </p:sp>
      <p:sp>
        <p:nvSpPr>
          <p:cNvPr id="57" name="Pfeil: Fünfeck 56">
            <a:extLst>
              <a:ext uri="{FF2B5EF4-FFF2-40B4-BE49-F238E27FC236}">
                <a16:creationId xmlns:a16="http://schemas.microsoft.com/office/drawing/2014/main" id="{F878687A-EBF4-46BB-850B-0227E89ED54C}"/>
              </a:ext>
            </a:extLst>
          </p:cNvPr>
          <p:cNvSpPr/>
          <p:nvPr/>
        </p:nvSpPr>
        <p:spPr>
          <a:xfrm>
            <a:off x="1978491" y="4703424"/>
            <a:ext cx="5194398" cy="34174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Vorbereitung der Standorte  Erschliessungsring (LWL, Räume, Schränke, etc.)</a:t>
            </a:r>
          </a:p>
        </p:txBody>
      </p:sp>
      <p:sp>
        <p:nvSpPr>
          <p:cNvPr id="59" name="Pfeil: Fünfeck 58">
            <a:extLst>
              <a:ext uri="{FF2B5EF4-FFF2-40B4-BE49-F238E27FC236}">
                <a16:creationId xmlns:a16="http://schemas.microsoft.com/office/drawing/2014/main" id="{DBC1B03C-5D84-409E-8B95-0DF91958673C}"/>
              </a:ext>
            </a:extLst>
          </p:cNvPr>
          <p:cNvSpPr/>
          <p:nvPr/>
        </p:nvSpPr>
        <p:spPr>
          <a:xfrm>
            <a:off x="2589974" y="3869536"/>
            <a:ext cx="1764637" cy="319059"/>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 </a:t>
            </a:r>
          </a:p>
        </p:txBody>
      </p:sp>
      <p:sp>
        <p:nvSpPr>
          <p:cNvPr id="34" name="Pfeil: Fünfeck 33">
            <a:extLst>
              <a:ext uri="{FF2B5EF4-FFF2-40B4-BE49-F238E27FC236}">
                <a16:creationId xmlns:a16="http://schemas.microsoft.com/office/drawing/2014/main" id="{D78591F7-5779-4B21-B867-8C4BDD7C1129}"/>
              </a:ext>
            </a:extLst>
          </p:cNvPr>
          <p:cNvSpPr/>
          <p:nvPr/>
        </p:nvSpPr>
        <p:spPr>
          <a:xfrm>
            <a:off x="1035306" y="4245063"/>
            <a:ext cx="906859" cy="40252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Bereitstellen BB Standorte</a:t>
            </a:r>
          </a:p>
        </p:txBody>
      </p:sp>
      <p:sp>
        <p:nvSpPr>
          <p:cNvPr id="2" name="Rechteck 1">
            <a:extLst>
              <a:ext uri="{FF2B5EF4-FFF2-40B4-BE49-F238E27FC236}">
                <a16:creationId xmlns:a16="http://schemas.microsoft.com/office/drawing/2014/main" id="{24E1122D-C52C-42E0-9F50-ED44D11D2E45}"/>
              </a:ext>
            </a:extLst>
          </p:cNvPr>
          <p:cNvSpPr/>
          <p:nvPr/>
        </p:nvSpPr>
        <p:spPr>
          <a:xfrm>
            <a:off x="4209859" y="5074834"/>
            <a:ext cx="7745938" cy="12420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CH" sz="1000" dirty="0"/>
              <a:t>Bei einer zentralen </a:t>
            </a:r>
          </a:p>
          <a:p>
            <a:pPr algn="r"/>
            <a:r>
              <a:rPr lang="de-CH" sz="1000" dirty="0"/>
              <a:t>Beschaffung von </a:t>
            </a:r>
          </a:p>
          <a:p>
            <a:pPr algn="r"/>
            <a:r>
              <a:rPr lang="de-CH" sz="1000" dirty="0"/>
              <a:t>Netzwerkausrüstung </a:t>
            </a:r>
          </a:p>
          <a:p>
            <a:pPr algn="r"/>
            <a:r>
              <a:rPr lang="de-CH" sz="1000" dirty="0"/>
              <a:t>kann die Realisierung </a:t>
            </a:r>
          </a:p>
          <a:p>
            <a:pPr algn="r"/>
            <a:r>
              <a:rPr lang="de-CH" sz="1000" dirty="0"/>
              <a:t>um 1 Jahr vorgezogen </a:t>
            </a:r>
          </a:p>
          <a:p>
            <a:pPr algn="r"/>
            <a:r>
              <a:rPr lang="de-CH" sz="1000" dirty="0"/>
              <a:t>werden, gilt auch für </a:t>
            </a:r>
          </a:p>
          <a:p>
            <a:pPr algn="r"/>
            <a:r>
              <a:rPr lang="de-CH" sz="1000" dirty="0"/>
              <a:t>die Beschaffung NMS.</a:t>
            </a:r>
          </a:p>
        </p:txBody>
      </p:sp>
      <p:sp>
        <p:nvSpPr>
          <p:cNvPr id="48" name="Pfeil: Fünfeck 47">
            <a:extLst>
              <a:ext uri="{FF2B5EF4-FFF2-40B4-BE49-F238E27FC236}">
                <a16:creationId xmlns:a16="http://schemas.microsoft.com/office/drawing/2014/main" id="{99EC0731-6938-464C-B890-94C82E4EA757}"/>
              </a:ext>
            </a:extLst>
          </p:cNvPr>
          <p:cNvSpPr/>
          <p:nvPr/>
        </p:nvSpPr>
        <p:spPr>
          <a:xfrm>
            <a:off x="4457496" y="5341014"/>
            <a:ext cx="1205548" cy="341745"/>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MPLS Router</a:t>
            </a:r>
          </a:p>
        </p:txBody>
      </p:sp>
      <p:sp>
        <p:nvSpPr>
          <p:cNvPr id="49" name="Pfeil: Fünfeck 48">
            <a:extLst>
              <a:ext uri="{FF2B5EF4-FFF2-40B4-BE49-F238E27FC236}">
                <a16:creationId xmlns:a16="http://schemas.microsoft.com/office/drawing/2014/main" id="{B8A3630B-11B5-4FF1-8B90-BD7865F43E15}"/>
              </a:ext>
            </a:extLst>
          </p:cNvPr>
          <p:cNvSpPr/>
          <p:nvPr/>
        </p:nvSpPr>
        <p:spPr>
          <a:xfrm>
            <a:off x="5703291" y="5341014"/>
            <a:ext cx="2434670"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Erschliessungsring (ER)</a:t>
            </a:r>
          </a:p>
        </p:txBody>
      </p:sp>
      <p:sp>
        <p:nvSpPr>
          <p:cNvPr id="50" name="Pfeil: Fünfeck 49">
            <a:extLst>
              <a:ext uri="{FF2B5EF4-FFF2-40B4-BE49-F238E27FC236}">
                <a16:creationId xmlns:a16="http://schemas.microsoft.com/office/drawing/2014/main" id="{5D9CC84B-CD67-4B8F-92B4-2CE0C321EE63}"/>
              </a:ext>
            </a:extLst>
          </p:cNvPr>
          <p:cNvSpPr/>
          <p:nvPr/>
        </p:nvSpPr>
        <p:spPr>
          <a:xfrm>
            <a:off x="5703290" y="5117065"/>
            <a:ext cx="1202092" cy="166811"/>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Aufbau neues NMS</a:t>
            </a:r>
          </a:p>
        </p:txBody>
      </p:sp>
      <p:sp>
        <p:nvSpPr>
          <p:cNvPr id="51" name="Pfeil: Fünfeck 50">
            <a:extLst>
              <a:ext uri="{FF2B5EF4-FFF2-40B4-BE49-F238E27FC236}">
                <a16:creationId xmlns:a16="http://schemas.microsoft.com/office/drawing/2014/main" id="{DF1E6A52-8302-4771-B3DF-7FB69A01B1B3}"/>
              </a:ext>
            </a:extLst>
          </p:cNvPr>
          <p:cNvSpPr/>
          <p:nvPr/>
        </p:nvSpPr>
        <p:spPr>
          <a:xfrm>
            <a:off x="5703290" y="5746241"/>
            <a:ext cx="2428877" cy="454537"/>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erste Abschnitte (Access) gemäss RiLi, Anschluss an ER</a:t>
            </a:r>
          </a:p>
        </p:txBody>
      </p:sp>
      <p:sp>
        <p:nvSpPr>
          <p:cNvPr id="56" name="Pfeil: Fünfeck 55">
            <a:extLst>
              <a:ext uri="{FF2B5EF4-FFF2-40B4-BE49-F238E27FC236}">
                <a16:creationId xmlns:a16="http://schemas.microsoft.com/office/drawing/2014/main" id="{BD044A1F-A5BD-4EDB-A724-6A2446FB8268}"/>
              </a:ext>
            </a:extLst>
          </p:cNvPr>
          <p:cNvSpPr/>
          <p:nvPr/>
        </p:nvSpPr>
        <p:spPr>
          <a:xfrm>
            <a:off x="4457496" y="5742132"/>
            <a:ext cx="1205548" cy="454537"/>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Access Switche</a:t>
            </a:r>
          </a:p>
        </p:txBody>
      </p:sp>
      <p:sp>
        <p:nvSpPr>
          <p:cNvPr id="37" name="Pfeil: Fünfeck 36">
            <a:extLst>
              <a:ext uri="{FF2B5EF4-FFF2-40B4-BE49-F238E27FC236}">
                <a16:creationId xmlns:a16="http://schemas.microsoft.com/office/drawing/2014/main" id="{BF7E2686-B914-4A66-9264-B07674A40E5C}"/>
              </a:ext>
            </a:extLst>
          </p:cNvPr>
          <p:cNvSpPr/>
          <p:nvPr/>
        </p:nvSpPr>
        <p:spPr>
          <a:xfrm>
            <a:off x="4448469" y="5107993"/>
            <a:ext cx="1205548" cy="173648"/>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Beschaffung NMS</a:t>
            </a:r>
          </a:p>
        </p:txBody>
      </p:sp>
      <p:sp>
        <p:nvSpPr>
          <p:cNvPr id="39" name="Pfeil: Fünfeck 38">
            <a:extLst>
              <a:ext uri="{FF2B5EF4-FFF2-40B4-BE49-F238E27FC236}">
                <a16:creationId xmlns:a16="http://schemas.microsoft.com/office/drawing/2014/main" id="{228FC11E-542B-4C55-BC84-047ACD7D6343}"/>
              </a:ext>
            </a:extLst>
          </p:cNvPr>
          <p:cNvSpPr/>
          <p:nvPr/>
        </p:nvSpPr>
        <p:spPr>
          <a:xfrm>
            <a:off x="8167917" y="5744313"/>
            <a:ext cx="2428880" cy="45646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Realisierung der restlichen Feldnetzwerke/Abschnitte (Access)  gemäss RiLi</a:t>
            </a:r>
          </a:p>
        </p:txBody>
      </p:sp>
      <p:sp>
        <p:nvSpPr>
          <p:cNvPr id="58" name="Pfeil: Fünfeck 57">
            <a:extLst>
              <a:ext uri="{FF2B5EF4-FFF2-40B4-BE49-F238E27FC236}">
                <a16:creationId xmlns:a16="http://schemas.microsoft.com/office/drawing/2014/main" id="{E19C664B-EABA-43F7-99FB-A6BC0811E4BD}"/>
              </a:ext>
            </a:extLst>
          </p:cNvPr>
          <p:cNvSpPr/>
          <p:nvPr/>
        </p:nvSpPr>
        <p:spPr>
          <a:xfrm>
            <a:off x="8178208" y="5341014"/>
            <a:ext cx="2405940" cy="341745"/>
          </a:xfrm>
          <a:prstGeom prst="homePlate">
            <a:avLst>
              <a:gd name="adj" fmla="val 11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Anschluss restliche Abschnitte an ER</a:t>
            </a:r>
          </a:p>
          <a:p>
            <a:pPr algn="ctr"/>
            <a:r>
              <a:rPr lang="de-CH" sz="900" b="1" dirty="0">
                <a:solidFill>
                  <a:schemeClr val="bg1"/>
                </a:solidFill>
              </a:rPr>
              <a:t>(Parallelbetrieb alter BB und neuer ER)</a:t>
            </a:r>
          </a:p>
        </p:txBody>
      </p:sp>
      <p:cxnSp>
        <p:nvCxnSpPr>
          <p:cNvPr id="41" name="Gerader Verbinder 40">
            <a:extLst>
              <a:ext uri="{FF2B5EF4-FFF2-40B4-BE49-F238E27FC236}">
                <a16:creationId xmlns:a16="http://schemas.microsoft.com/office/drawing/2014/main" id="{038A92F8-CE9A-4C56-951A-BB7D7F5C42D9}"/>
              </a:ext>
            </a:extLst>
          </p:cNvPr>
          <p:cNvCxnSpPr>
            <a:cxnSpLocks/>
          </p:cNvCxnSpPr>
          <p:nvPr/>
        </p:nvCxnSpPr>
        <p:spPr>
          <a:xfrm>
            <a:off x="821789" y="3783349"/>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feil: Fünfeck 41">
            <a:extLst>
              <a:ext uri="{FF2B5EF4-FFF2-40B4-BE49-F238E27FC236}">
                <a16:creationId xmlns:a16="http://schemas.microsoft.com/office/drawing/2014/main" id="{385B2BDE-CB99-402A-AD66-E160928262D3}"/>
              </a:ext>
            </a:extLst>
          </p:cNvPr>
          <p:cNvSpPr/>
          <p:nvPr/>
        </p:nvSpPr>
        <p:spPr>
          <a:xfrm>
            <a:off x="917160" y="1991762"/>
            <a:ext cx="1856996" cy="341745"/>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Aufbau BB </a:t>
            </a:r>
            <a:r>
              <a:rPr lang="de-CH" sz="900" dirty="0" err="1">
                <a:solidFill>
                  <a:schemeClr val="bg1"/>
                </a:solidFill>
              </a:rPr>
              <a:t>Stao</a:t>
            </a:r>
            <a:r>
              <a:rPr lang="de-CH" sz="900" dirty="0">
                <a:solidFill>
                  <a:schemeClr val="bg1"/>
                </a:solidFill>
              </a:rPr>
              <a:t>, Anbindung BB, Migration VDV</a:t>
            </a:r>
          </a:p>
        </p:txBody>
      </p:sp>
      <p:sp>
        <p:nvSpPr>
          <p:cNvPr id="44" name="Pfeil: Fünfeck 43">
            <a:extLst>
              <a:ext uri="{FF2B5EF4-FFF2-40B4-BE49-F238E27FC236}">
                <a16:creationId xmlns:a16="http://schemas.microsoft.com/office/drawing/2014/main" id="{D4EAE694-B4F3-4C49-A909-F787B964572F}"/>
              </a:ext>
            </a:extLst>
          </p:cNvPr>
          <p:cNvSpPr/>
          <p:nvPr/>
        </p:nvSpPr>
        <p:spPr>
          <a:xfrm>
            <a:off x="3181863" y="2927696"/>
            <a:ext cx="4950304" cy="262606"/>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Schrittweiser Aufbau neuer </a:t>
            </a:r>
            <a:r>
              <a:rPr lang="de-CH" sz="900" dirty="0" err="1">
                <a:solidFill>
                  <a:schemeClr val="bg1"/>
                </a:solidFill>
              </a:rPr>
              <a:t>Erschliessunsgring</a:t>
            </a:r>
            <a:r>
              <a:rPr lang="de-CH" sz="900" dirty="0">
                <a:solidFill>
                  <a:schemeClr val="bg1"/>
                </a:solidFill>
              </a:rPr>
              <a:t> und Anpassung Access im Zuge EP</a:t>
            </a:r>
          </a:p>
        </p:txBody>
      </p:sp>
      <p:sp>
        <p:nvSpPr>
          <p:cNvPr id="45" name="Pfeil: Fünfeck 44">
            <a:extLst>
              <a:ext uri="{FF2B5EF4-FFF2-40B4-BE49-F238E27FC236}">
                <a16:creationId xmlns:a16="http://schemas.microsoft.com/office/drawing/2014/main" id="{912B70AF-6DEA-4CB0-816C-87BAEB346E8C}"/>
              </a:ext>
            </a:extLst>
          </p:cNvPr>
          <p:cNvSpPr/>
          <p:nvPr/>
        </p:nvSpPr>
        <p:spPr>
          <a:xfrm>
            <a:off x="858228" y="1593296"/>
            <a:ext cx="1010568" cy="351587"/>
          </a:xfrm>
          <a:prstGeom prst="homePlate">
            <a:avLst>
              <a:gd name="adj" fmla="val 2094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tx1"/>
                </a:solidFill>
              </a:rPr>
              <a:t>Projektplanung</a:t>
            </a:r>
          </a:p>
        </p:txBody>
      </p:sp>
      <p:sp>
        <p:nvSpPr>
          <p:cNvPr id="46" name="Rechteck 45">
            <a:extLst>
              <a:ext uri="{FF2B5EF4-FFF2-40B4-BE49-F238E27FC236}">
                <a16:creationId xmlns:a16="http://schemas.microsoft.com/office/drawing/2014/main" id="{3F9C2468-8D3B-4751-A388-D28B2BBA35D3}"/>
              </a:ext>
            </a:extLst>
          </p:cNvPr>
          <p:cNvSpPr/>
          <p:nvPr/>
        </p:nvSpPr>
        <p:spPr>
          <a:xfrm>
            <a:off x="6971398" y="1610175"/>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Nicht relevant., da Netzwerkausrüstung bereits beschafft ist</a:t>
            </a:r>
          </a:p>
        </p:txBody>
      </p:sp>
      <p:sp>
        <p:nvSpPr>
          <p:cNvPr id="47" name="Rechteck 46">
            <a:extLst>
              <a:ext uri="{FF2B5EF4-FFF2-40B4-BE49-F238E27FC236}">
                <a16:creationId xmlns:a16="http://schemas.microsoft.com/office/drawing/2014/main" id="{BC2BF570-52B0-4644-A51B-43C1AA3A67BE}"/>
              </a:ext>
            </a:extLst>
          </p:cNvPr>
          <p:cNvSpPr/>
          <p:nvPr/>
        </p:nvSpPr>
        <p:spPr>
          <a:xfrm>
            <a:off x="6952390" y="3932759"/>
            <a:ext cx="4686300" cy="66793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Auswirkung zentrale Beschaffung von Netzwerkausrüstung:</a:t>
            </a:r>
          </a:p>
          <a:p>
            <a:pPr marL="171450" indent="-171450">
              <a:buFont typeface="Arial" panose="020B0604020202020204" pitchFamily="34" charset="0"/>
              <a:buChar char="•"/>
            </a:pPr>
            <a:r>
              <a:rPr lang="de-CH" sz="1200" dirty="0">
                <a:solidFill>
                  <a:schemeClr val="tx1"/>
                </a:solidFill>
              </a:rPr>
              <a:t>Projektrealisierung kann früher gestartet werden (siehe blauer Kommentar)</a:t>
            </a:r>
          </a:p>
        </p:txBody>
      </p:sp>
      <p:sp>
        <p:nvSpPr>
          <p:cNvPr id="52" name="Pfeil: Fünfeck 51">
            <a:extLst>
              <a:ext uri="{FF2B5EF4-FFF2-40B4-BE49-F238E27FC236}">
                <a16:creationId xmlns:a16="http://schemas.microsoft.com/office/drawing/2014/main" id="{EC1C1790-85D7-45FA-BC91-FB9C962F9CF4}"/>
              </a:ext>
            </a:extLst>
          </p:cNvPr>
          <p:cNvSpPr/>
          <p:nvPr/>
        </p:nvSpPr>
        <p:spPr>
          <a:xfrm>
            <a:off x="917662" y="2363478"/>
            <a:ext cx="4911638" cy="236049"/>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LWL Projekt GEI</a:t>
            </a:r>
          </a:p>
        </p:txBody>
      </p:sp>
      <p:sp>
        <p:nvSpPr>
          <p:cNvPr id="53" name="Pfeil: Fünfeck 52">
            <a:extLst>
              <a:ext uri="{FF2B5EF4-FFF2-40B4-BE49-F238E27FC236}">
                <a16:creationId xmlns:a16="http://schemas.microsoft.com/office/drawing/2014/main" id="{69B510B0-5F8A-4FE5-9E4B-A3D3A1F2F90A}"/>
              </a:ext>
            </a:extLst>
          </p:cNvPr>
          <p:cNvSpPr/>
          <p:nvPr/>
        </p:nvSpPr>
        <p:spPr>
          <a:xfrm>
            <a:off x="917160" y="2629191"/>
            <a:ext cx="4134083" cy="241963"/>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dirty="0">
                <a:solidFill>
                  <a:schemeClr val="bg1"/>
                </a:solidFill>
              </a:rPr>
              <a:t>Laufende Projekte NICHT </a:t>
            </a:r>
            <a:r>
              <a:rPr lang="de-CH" sz="900" dirty="0" err="1">
                <a:solidFill>
                  <a:schemeClr val="bg1"/>
                </a:solidFill>
              </a:rPr>
              <a:t>gem</a:t>
            </a:r>
            <a:r>
              <a:rPr lang="de-CH" sz="900" dirty="0">
                <a:solidFill>
                  <a:schemeClr val="bg1"/>
                </a:solidFill>
              </a:rPr>
              <a:t> RiLi</a:t>
            </a:r>
          </a:p>
        </p:txBody>
      </p:sp>
      <p:sp>
        <p:nvSpPr>
          <p:cNvPr id="54" name="Pfeil: Fünfeck 53">
            <a:extLst>
              <a:ext uri="{FF2B5EF4-FFF2-40B4-BE49-F238E27FC236}">
                <a16:creationId xmlns:a16="http://schemas.microsoft.com/office/drawing/2014/main" id="{5B46E48C-40CF-4EF0-8EC4-139BDC454B7B}"/>
              </a:ext>
            </a:extLst>
          </p:cNvPr>
          <p:cNvSpPr/>
          <p:nvPr/>
        </p:nvSpPr>
        <p:spPr>
          <a:xfrm>
            <a:off x="5473535" y="3249832"/>
            <a:ext cx="2063345" cy="326954"/>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Realisierung restliche Erschliessungsringe</a:t>
            </a:r>
          </a:p>
        </p:txBody>
      </p:sp>
      <p:sp>
        <p:nvSpPr>
          <p:cNvPr id="55" name="Pfeil: Fünfeck 54">
            <a:extLst>
              <a:ext uri="{FF2B5EF4-FFF2-40B4-BE49-F238E27FC236}">
                <a16:creationId xmlns:a16="http://schemas.microsoft.com/office/drawing/2014/main" id="{3F228D33-96B6-46FE-BAF4-3A69E9A9142D}"/>
              </a:ext>
            </a:extLst>
          </p:cNvPr>
          <p:cNvSpPr/>
          <p:nvPr/>
        </p:nvSpPr>
        <p:spPr>
          <a:xfrm>
            <a:off x="8159727" y="3112771"/>
            <a:ext cx="3571769" cy="316230"/>
          </a:xfrm>
          <a:prstGeom prst="homePlate">
            <a:avLst>
              <a:gd name="adj" fmla="val 20940"/>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900" dirty="0">
                <a:solidFill>
                  <a:schemeClr val="bg1"/>
                </a:solidFill>
              </a:rPr>
              <a:t>Schrittweise Anpassung Access im Zuge EP oder dediziertem Migrationsprojekt</a:t>
            </a:r>
          </a:p>
        </p:txBody>
      </p:sp>
      <p:sp>
        <p:nvSpPr>
          <p:cNvPr id="60" name="Pfeil: Fünfeck 59">
            <a:extLst>
              <a:ext uri="{FF2B5EF4-FFF2-40B4-BE49-F238E27FC236}">
                <a16:creationId xmlns:a16="http://schemas.microsoft.com/office/drawing/2014/main" id="{7F863DCC-983B-4932-B844-5C9EC6058E16}"/>
              </a:ext>
            </a:extLst>
          </p:cNvPr>
          <p:cNvSpPr/>
          <p:nvPr/>
        </p:nvSpPr>
        <p:spPr>
          <a:xfrm>
            <a:off x="8187960" y="396255"/>
            <a:ext cx="2405940" cy="341745"/>
          </a:xfrm>
          <a:prstGeom prst="homePlate">
            <a:avLst>
              <a:gd name="adj" fmla="val 11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de-CH" sz="900" b="1" dirty="0">
                <a:solidFill>
                  <a:schemeClr val="bg1"/>
                </a:solidFill>
              </a:rPr>
              <a:t>Kritischer Punkt , da MS4 NICHT erfüllt wird</a:t>
            </a:r>
          </a:p>
        </p:txBody>
      </p:sp>
    </p:spTree>
    <p:extLst>
      <p:ext uri="{BB962C8B-B14F-4D97-AF65-F5344CB8AC3E}">
        <p14:creationId xmlns:p14="http://schemas.microsoft.com/office/powerpoint/2010/main" val="312808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78794C12-603C-4BAE-A849-362DB367CD2C}"/>
              </a:ext>
            </a:extLst>
          </p:cNvPr>
          <p:cNvSpPr>
            <a:spLocks noGrp="1"/>
          </p:cNvSpPr>
          <p:nvPr>
            <p:ph type="ftr" sz="quarter" idx="11"/>
          </p:nvPr>
        </p:nvSpPr>
        <p:spPr/>
        <p:txBody>
          <a:bodyPr/>
          <a:lstStyle/>
          <a:p>
            <a:r>
              <a:rPr lang="de-CH"/>
              <a:t>IP-Netz BSA</a:t>
            </a:r>
            <a:endParaRPr lang="de-CH" dirty="0"/>
          </a:p>
        </p:txBody>
      </p:sp>
      <p:sp>
        <p:nvSpPr>
          <p:cNvPr id="6" name="Titel 5">
            <a:extLst>
              <a:ext uri="{FF2B5EF4-FFF2-40B4-BE49-F238E27FC236}">
                <a16:creationId xmlns:a16="http://schemas.microsoft.com/office/drawing/2014/main" id="{BB608C76-D994-4F61-8987-FA344D3BC3BC}"/>
              </a:ext>
            </a:extLst>
          </p:cNvPr>
          <p:cNvSpPr>
            <a:spLocks noGrp="1"/>
          </p:cNvSpPr>
          <p:nvPr>
            <p:ph type="title"/>
          </p:nvPr>
        </p:nvSpPr>
        <p:spPr/>
        <p:txBody>
          <a:bodyPr/>
          <a:lstStyle/>
          <a:p>
            <a:r>
              <a:rPr lang="de-CH" dirty="0"/>
              <a:t>Migrationsplanung F2 (2)</a:t>
            </a:r>
            <a:br>
              <a:rPr lang="de-CH" dirty="0"/>
            </a:br>
            <a:r>
              <a:rPr lang="de-CH" sz="1600" b="0" dirty="0"/>
              <a:t>(finale Dokumente GEI: 23.03.2020, GEIII: 10.03.2020)</a:t>
            </a:r>
            <a:endParaRPr lang="de-CH" b="0" dirty="0"/>
          </a:p>
        </p:txBody>
      </p:sp>
      <p:graphicFrame>
        <p:nvGraphicFramePr>
          <p:cNvPr id="9" name="Tabelle 9">
            <a:extLst>
              <a:ext uri="{FF2B5EF4-FFF2-40B4-BE49-F238E27FC236}">
                <a16:creationId xmlns:a16="http://schemas.microsoft.com/office/drawing/2014/main" id="{72913F7C-6460-428A-B51A-B850E6FEF202}"/>
              </a:ext>
            </a:extLst>
          </p:cNvPr>
          <p:cNvGraphicFramePr>
            <a:graphicFrameLocks noGrp="1"/>
          </p:cNvGraphicFramePr>
          <p:nvPr>
            <p:ph idx="1"/>
          </p:nvPr>
        </p:nvGraphicFramePr>
        <p:xfrm>
          <a:off x="720000" y="1217664"/>
          <a:ext cx="11121795" cy="5166638"/>
        </p:xfrm>
        <a:graphic>
          <a:graphicData uri="http://schemas.openxmlformats.org/drawingml/2006/table">
            <a:tbl>
              <a:tblPr firstRow="1" bandRow="1">
                <a:tableStyleId>{5C22544A-7EE6-4342-B048-85BDC9FD1C3A}</a:tableStyleId>
              </a:tblPr>
              <a:tblGrid>
                <a:gridCol w="1235755">
                  <a:extLst>
                    <a:ext uri="{9D8B030D-6E8A-4147-A177-3AD203B41FA5}">
                      <a16:colId xmlns:a16="http://schemas.microsoft.com/office/drawing/2014/main" val="814617269"/>
                    </a:ext>
                  </a:extLst>
                </a:gridCol>
                <a:gridCol w="1235755">
                  <a:extLst>
                    <a:ext uri="{9D8B030D-6E8A-4147-A177-3AD203B41FA5}">
                      <a16:colId xmlns:a16="http://schemas.microsoft.com/office/drawing/2014/main" val="4247822845"/>
                    </a:ext>
                  </a:extLst>
                </a:gridCol>
                <a:gridCol w="1235755">
                  <a:extLst>
                    <a:ext uri="{9D8B030D-6E8A-4147-A177-3AD203B41FA5}">
                      <a16:colId xmlns:a16="http://schemas.microsoft.com/office/drawing/2014/main" val="654790238"/>
                    </a:ext>
                  </a:extLst>
                </a:gridCol>
                <a:gridCol w="1235755">
                  <a:extLst>
                    <a:ext uri="{9D8B030D-6E8A-4147-A177-3AD203B41FA5}">
                      <a16:colId xmlns:a16="http://schemas.microsoft.com/office/drawing/2014/main" val="3130693070"/>
                    </a:ext>
                  </a:extLst>
                </a:gridCol>
                <a:gridCol w="1235755">
                  <a:extLst>
                    <a:ext uri="{9D8B030D-6E8A-4147-A177-3AD203B41FA5}">
                      <a16:colId xmlns:a16="http://schemas.microsoft.com/office/drawing/2014/main" val="1592253594"/>
                    </a:ext>
                  </a:extLst>
                </a:gridCol>
                <a:gridCol w="1235755">
                  <a:extLst>
                    <a:ext uri="{9D8B030D-6E8A-4147-A177-3AD203B41FA5}">
                      <a16:colId xmlns:a16="http://schemas.microsoft.com/office/drawing/2014/main" val="1515014718"/>
                    </a:ext>
                  </a:extLst>
                </a:gridCol>
                <a:gridCol w="1235755">
                  <a:extLst>
                    <a:ext uri="{9D8B030D-6E8A-4147-A177-3AD203B41FA5}">
                      <a16:colId xmlns:a16="http://schemas.microsoft.com/office/drawing/2014/main" val="2462671676"/>
                    </a:ext>
                  </a:extLst>
                </a:gridCol>
                <a:gridCol w="1235755">
                  <a:extLst>
                    <a:ext uri="{9D8B030D-6E8A-4147-A177-3AD203B41FA5}">
                      <a16:colId xmlns:a16="http://schemas.microsoft.com/office/drawing/2014/main" val="1042778948"/>
                    </a:ext>
                  </a:extLst>
                </a:gridCol>
                <a:gridCol w="1235755">
                  <a:extLst>
                    <a:ext uri="{9D8B030D-6E8A-4147-A177-3AD203B41FA5}">
                      <a16:colId xmlns:a16="http://schemas.microsoft.com/office/drawing/2014/main" val="3013804032"/>
                    </a:ext>
                  </a:extLst>
                </a:gridCol>
              </a:tblGrid>
              <a:tr h="266190">
                <a:tc>
                  <a:txBody>
                    <a:bodyPr/>
                    <a:lstStyle/>
                    <a:p>
                      <a:pPr algn="ctr"/>
                      <a:r>
                        <a:rPr lang="de-CH" sz="1200" dirty="0"/>
                        <a:t>2020</a:t>
                      </a:r>
                    </a:p>
                  </a:txBody>
                  <a:tcPr/>
                </a:tc>
                <a:tc>
                  <a:txBody>
                    <a:bodyPr/>
                    <a:lstStyle/>
                    <a:p>
                      <a:pPr algn="ctr"/>
                      <a:r>
                        <a:rPr lang="de-CH" sz="1200" dirty="0"/>
                        <a:t>2021</a:t>
                      </a:r>
                    </a:p>
                  </a:txBody>
                  <a:tcPr/>
                </a:tc>
                <a:tc>
                  <a:txBody>
                    <a:bodyPr/>
                    <a:lstStyle/>
                    <a:p>
                      <a:pPr algn="ctr"/>
                      <a:r>
                        <a:rPr lang="de-CH" sz="1200" dirty="0"/>
                        <a:t>2022</a:t>
                      </a:r>
                    </a:p>
                  </a:txBody>
                  <a:tcPr/>
                </a:tc>
                <a:tc>
                  <a:txBody>
                    <a:bodyPr/>
                    <a:lstStyle/>
                    <a:p>
                      <a:pPr algn="ctr"/>
                      <a:r>
                        <a:rPr lang="de-CH" sz="1200" dirty="0"/>
                        <a:t>2023</a:t>
                      </a:r>
                    </a:p>
                  </a:txBody>
                  <a:tcPr/>
                </a:tc>
                <a:tc>
                  <a:txBody>
                    <a:bodyPr/>
                    <a:lstStyle/>
                    <a:p>
                      <a:pPr algn="ctr"/>
                      <a:r>
                        <a:rPr lang="de-CH" sz="1200" dirty="0"/>
                        <a:t>2024</a:t>
                      </a:r>
                    </a:p>
                  </a:txBody>
                  <a:tcPr/>
                </a:tc>
                <a:tc>
                  <a:txBody>
                    <a:bodyPr/>
                    <a:lstStyle/>
                    <a:p>
                      <a:pPr algn="ctr"/>
                      <a:r>
                        <a:rPr lang="de-CH" sz="1200" dirty="0"/>
                        <a:t>2025</a:t>
                      </a:r>
                    </a:p>
                  </a:txBody>
                  <a:tcPr/>
                </a:tc>
                <a:tc>
                  <a:txBody>
                    <a:bodyPr/>
                    <a:lstStyle/>
                    <a:p>
                      <a:pPr algn="ctr"/>
                      <a:r>
                        <a:rPr lang="de-CH" sz="1200" dirty="0"/>
                        <a:t>2026</a:t>
                      </a:r>
                    </a:p>
                  </a:txBody>
                  <a:tcPr/>
                </a:tc>
                <a:tc>
                  <a:txBody>
                    <a:bodyPr/>
                    <a:lstStyle/>
                    <a:p>
                      <a:pPr algn="ctr"/>
                      <a:r>
                        <a:rPr lang="de-CH" sz="1200" dirty="0"/>
                        <a:t>2027</a:t>
                      </a:r>
                    </a:p>
                  </a:txBody>
                  <a:tcPr/>
                </a:tc>
                <a:tc>
                  <a:txBody>
                    <a:bodyPr/>
                    <a:lstStyle/>
                    <a:p>
                      <a:pPr algn="ctr"/>
                      <a:r>
                        <a:rPr lang="de-CH" sz="1200" dirty="0"/>
                        <a:t>2028</a:t>
                      </a:r>
                    </a:p>
                  </a:txBody>
                  <a:tcPr/>
                </a:tc>
                <a:extLst>
                  <a:ext uri="{0D108BD9-81ED-4DB2-BD59-A6C34878D82A}">
                    <a16:rowId xmlns:a16="http://schemas.microsoft.com/office/drawing/2014/main" val="2668755760"/>
                  </a:ext>
                </a:extLst>
              </a:tr>
              <a:tr h="4892318">
                <a:tc>
                  <a:txBody>
                    <a:bodyPr/>
                    <a:lstStyle/>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tc>
                  <a:txBody>
                    <a:bodyPr/>
                    <a:lstStyle/>
                    <a:p>
                      <a:pPr algn="ctr"/>
                      <a:endParaRPr lang="de-CH" sz="1200" dirty="0"/>
                    </a:p>
                  </a:txBody>
                  <a:tcPr/>
                </a:tc>
                <a:extLst>
                  <a:ext uri="{0D108BD9-81ED-4DB2-BD59-A6C34878D82A}">
                    <a16:rowId xmlns:a16="http://schemas.microsoft.com/office/drawing/2014/main" val="3879659604"/>
                  </a:ext>
                </a:extLst>
              </a:tr>
            </a:tbl>
          </a:graphicData>
        </a:graphic>
      </p:graphicFrame>
      <p:sp>
        <p:nvSpPr>
          <p:cNvPr id="12" name="Rechteck 11">
            <a:extLst>
              <a:ext uri="{FF2B5EF4-FFF2-40B4-BE49-F238E27FC236}">
                <a16:creationId xmlns:a16="http://schemas.microsoft.com/office/drawing/2014/main" id="{CC74DB1A-9F95-4A4B-89AC-36835219EAD1}"/>
              </a:ext>
            </a:extLst>
          </p:cNvPr>
          <p:cNvSpPr/>
          <p:nvPr/>
        </p:nvSpPr>
        <p:spPr>
          <a:xfrm>
            <a:off x="380275" y="1559741"/>
            <a:ext cx="441514" cy="2193939"/>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a:t>
            </a:r>
          </a:p>
        </p:txBody>
      </p:sp>
      <p:sp>
        <p:nvSpPr>
          <p:cNvPr id="18" name="Rechteck 17">
            <a:extLst>
              <a:ext uri="{FF2B5EF4-FFF2-40B4-BE49-F238E27FC236}">
                <a16:creationId xmlns:a16="http://schemas.microsoft.com/office/drawing/2014/main" id="{B66DFB4A-1DEF-4AEB-9EF4-E8339BF7368C}"/>
              </a:ext>
            </a:extLst>
          </p:cNvPr>
          <p:cNvSpPr/>
          <p:nvPr/>
        </p:nvSpPr>
        <p:spPr>
          <a:xfrm>
            <a:off x="380275" y="3810958"/>
            <a:ext cx="441514" cy="243268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de-CH" sz="1100" dirty="0"/>
              <a:t>GEIII</a:t>
            </a:r>
          </a:p>
        </p:txBody>
      </p:sp>
      <p:cxnSp>
        <p:nvCxnSpPr>
          <p:cNvPr id="7" name="Gerader Verbinder 6">
            <a:extLst>
              <a:ext uri="{FF2B5EF4-FFF2-40B4-BE49-F238E27FC236}">
                <a16:creationId xmlns:a16="http://schemas.microsoft.com/office/drawing/2014/main" id="{9032BDB3-7B21-4BB1-8370-F20DD438C6B2}"/>
              </a:ext>
            </a:extLst>
          </p:cNvPr>
          <p:cNvCxnSpPr>
            <a:cxnSpLocks/>
          </p:cNvCxnSpPr>
          <p:nvPr/>
        </p:nvCxnSpPr>
        <p:spPr>
          <a:xfrm>
            <a:off x="3178393" y="1424931"/>
            <a:ext cx="0" cy="495937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CC55B8-0112-40C4-A963-AF796CEA7761}"/>
              </a:ext>
            </a:extLst>
          </p:cNvPr>
          <p:cNvCxnSpPr>
            <a:cxnSpLocks/>
          </p:cNvCxnSpPr>
          <p:nvPr/>
        </p:nvCxnSpPr>
        <p:spPr>
          <a:xfrm>
            <a:off x="3808966" y="1424931"/>
            <a:ext cx="7646" cy="49593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9" name="Gerader Verbinder 88">
            <a:extLst>
              <a:ext uri="{FF2B5EF4-FFF2-40B4-BE49-F238E27FC236}">
                <a16:creationId xmlns:a16="http://schemas.microsoft.com/office/drawing/2014/main" id="{E1F252C9-DE35-41FA-8747-4BD02179AB7E}"/>
              </a:ext>
            </a:extLst>
          </p:cNvPr>
          <p:cNvCxnSpPr>
            <a:cxnSpLocks/>
          </p:cNvCxnSpPr>
          <p:nvPr/>
        </p:nvCxnSpPr>
        <p:spPr>
          <a:xfrm>
            <a:off x="5661800" y="1423130"/>
            <a:ext cx="0" cy="497013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r Verbinder 89">
            <a:extLst>
              <a:ext uri="{FF2B5EF4-FFF2-40B4-BE49-F238E27FC236}">
                <a16:creationId xmlns:a16="http://schemas.microsoft.com/office/drawing/2014/main" id="{F7496E42-1CB4-4F67-B611-E1C10735DADF}"/>
              </a:ext>
            </a:extLst>
          </p:cNvPr>
          <p:cNvCxnSpPr>
            <a:cxnSpLocks/>
          </p:cNvCxnSpPr>
          <p:nvPr/>
        </p:nvCxnSpPr>
        <p:spPr>
          <a:xfrm flipH="1">
            <a:off x="7536880" y="1423130"/>
            <a:ext cx="5366" cy="49611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44B841F6-2D97-4B7A-8E83-07C85E61D27B}"/>
              </a:ext>
            </a:extLst>
          </p:cNvPr>
          <p:cNvSpPr/>
          <p:nvPr/>
        </p:nvSpPr>
        <p:spPr>
          <a:xfrm>
            <a:off x="2866065" y="119664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MS1</a:t>
            </a:r>
          </a:p>
        </p:txBody>
      </p:sp>
      <p:sp>
        <p:nvSpPr>
          <p:cNvPr id="91" name="Rechteck 90">
            <a:extLst>
              <a:ext uri="{FF2B5EF4-FFF2-40B4-BE49-F238E27FC236}">
                <a16:creationId xmlns:a16="http://schemas.microsoft.com/office/drawing/2014/main" id="{3344E9B2-D7AF-414C-8882-EDF53EF9B4D2}"/>
              </a:ext>
            </a:extLst>
          </p:cNvPr>
          <p:cNvSpPr/>
          <p:nvPr/>
        </p:nvSpPr>
        <p:spPr>
          <a:xfrm>
            <a:off x="5342129" y="119891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MS3</a:t>
            </a:r>
          </a:p>
        </p:txBody>
      </p:sp>
      <p:sp>
        <p:nvSpPr>
          <p:cNvPr id="92" name="Rechteck 91">
            <a:extLst>
              <a:ext uri="{FF2B5EF4-FFF2-40B4-BE49-F238E27FC236}">
                <a16:creationId xmlns:a16="http://schemas.microsoft.com/office/drawing/2014/main" id="{704FE524-7AA4-449E-A3BA-0A65AB1CE2E4}"/>
              </a:ext>
            </a:extLst>
          </p:cNvPr>
          <p:cNvSpPr/>
          <p:nvPr/>
        </p:nvSpPr>
        <p:spPr>
          <a:xfrm>
            <a:off x="7230168" y="1198268"/>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MS4</a:t>
            </a:r>
          </a:p>
        </p:txBody>
      </p:sp>
      <p:cxnSp>
        <p:nvCxnSpPr>
          <p:cNvPr id="93" name="Gerader Verbinder 92">
            <a:extLst>
              <a:ext uri="{FF2B5EF4-FFF2-40B4-BE49-F238E27FC236}">
                <a16:creationId xmlns:a16="http://schemas.microsoft.com/office/drawing/2014/main" id="{EB6CD8A4-233B-43D5-B0BD-8A242C2106B3}"/>
              </a:ext>
            </a:extLst>
          </p:cNvPr>
          <p:cNvCxnSpPr>
            <a:cxnSpLocks/>
          </p:cNvCxnSpPr>
          <p:nvPr/>
        </p:nvCxnSpPr>
        <p:spPr>
          <a:xfrm>
            <a:off x="4413237" y="1432917"/>
            <a:ext cx="12336" cy="49603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hteck 93">
            <a:extLst>
              <a:ext uri="{FF2B5EF4-FFF2-40B4-BE49-F238E27FC236}">
                <a16:creationId xmlns:a16="http://schemas.microsoft.com/office/drawing/2014/main" id="{ADBC193E-BBF0-4FCC-A9BB-C427CB97E9C4}"/>
              </a:ext>
            </a:extLst>
          </p:cNvPr>
          <p:cNvSpPr/>
          <p:nvPr/>
        </p:nvSpPr>
        <p:spPr>
          <a:xfrm>
            <a:off x="4093566" y="1208703"/>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MS2</a:t>
            </a:r>
          </a:p>
        </p:txBody>
      </p:sp>
      <p:cxnSp>
        <p:nvCxnSpPr>
          <p:cNvPr id="95" name="Gerader Verbinder 94">
            <a:extLst>
              <a:ext uri="{FF2B5EF4-FFF2-40B4-BE49-F238E27FC236}">
                <a16:creationId xmlns:a16="http://schemas.microsoft.com/office/drawing/2014/main" id="{712280DE-3FD6-4D6E-AF66-E1C0B8415973}"/>
              </a:ext>
            </a:extLst>
          </p:cNvPr>
          <p:cNvCxnSpPr>
            <a:cxnSpLocks/>
          </p:cNvCxnSpPr>
          <p:nvPr/>
        </p:nvCxnSpPr>
        <p:spPr>
          <a:xfrm>
            <a:off x="11771700" y="1424528"/>
            <a:ext cx="11470" cy="4989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6" name="Rechteck 95">
            <a:extLst>
              <a:ext uri="{FF2B5EF4-FFF2-40B4-BE49-F238E27FC236}">
                <a16:creationId xmlns:a16="http://schemas.microsoft.com/office/drawing/2014/main" id="{DD13B39A-409F-412F-A910-9EDA2DE2DE6B}"/>
              </a:ext>
            </a:extLst>
          </p:cNvPr>
          <p:cNvSpPr/>
          <p:nvPr/>
        </p:nvSpPr>
        <p:spPr>
          <a:xfrm>
            <a:off x="11459622" y="1199666"/>
            <a:ext cx="613425" cy="263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1600" b="1" dirty="0"/>
              <a:t>MS5</a:t>
            </a:r>
          </a:p>
        </p:txBody>
      </p:sp>
      <p:cxnSp>
        <p:nvCxnSpPr>
          <p:cNvPr id="41" name="Gerader Verbinder 40">
            <a:extLst>
              <a:ext uri="{FF2B5EF4-FFF2-40B4-BE49-F238E27FC236}">
                <a16:creationId xmlns:a16="http://schemas.microsoft.com/office/drawing/2014/main" id="{038A92F8-CE9A-4C56-951A-BB7D7F5C42D9}"/>
              </a:ext>
            </a:extLst>
          </p:cNvPr>
          <p:cNvCxnSpPr>
            <a:cxnSpLocks/>
          </p:cNvCxnSpPr>
          <p:nvPr/>
        </p:nvCxnSpPr>
        <p:spPr>
          <a:xfrm>
            <a:off x="821789" y="3783349"/>
            <a:ext cx="109464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Rechteck 45">
            <a:extLst>
              <a:ext uri="{FF2B5EF4-FFF2-40B4-BE49-F238E27FC236}">
                <a16:creationId xmlns:a16="http://schemas.microsoft.com/office/drawing/2014/main" id="{6A8D171C-8DDF-4D64-AE00-D75B99D20AFA}"/>
              </a:ext>
            </a:extLst>
          </p:cNvPr>
          <p:cNvSpPr/>
          <p:nvPr/>
        </p:nvSpPr>
        <p:spPr>
          <a:xfrm>
            <a:off x="1161514" y="1610368"/>
            <a:ext cx="10192722" cy="214331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GEI:</a:t>
            </a:r>
          </a:p>
          <a:p>
            <a:pPr marL="285750" indent="-285750">
              <a:buFont typeface="Arial" panose="020B0604020202020204" pitchFamily="34" charset="0"/>
              <a:buChar char="•"/>
            </a:pPr>
            <a:r>
              <a:rPr lang="de-CH" sz="1200" dirty="0">
                <a:solidFill>
                  <a:schemeClr val="tx1"/>
                </a:solidFill>
              </a:rPr>
              <a:t>Das Migrationsvorhaben wird über ein bestehendes Projekt abgewickelt d.h. es ist keine Projektgenerierung und keine zusätzliche Beschaffung eines Projektverfassers notwendig. </a:t>
            </a:r>
          </a:p>
          <a:p>
            <a:pPr marL="285750" indent="-285750">
              <a:buFont typeface="Arial" panose="020B0604020202020204" pitchFamily="34" charset="0"/>
              <a:buChar char="•"/>
            </a:pPr>
            <a:r>
              <a:rPr lang="de-CH" sz="1200" dirty="0">
                <a:solidFill>
                  <a:schemeClr val="tx1"/>
                </a:solidFill>
              </a:rPr>
              <a:t>Die Beschaffung von neuer Netzwerkausrüstung ist bereits erfolgt. Es besteht kein zusätzlicher Handlungsbedarf.</a:t>
            </a:r>
          </a:p>
          <a:p>
            <a:pPr marL="285750" indent="-285750">
              <a:buFont typeface="Arial" panose="020B0604020202020204" pitchFamily="34" charset="0"/>
              <a:buChar char="•"/>
            </a:pPr>
            <a:r>
              <a:rPr lang="de-CH" sz="1200" dirty="0">
                <a:solidFill>
                  <a:schemeClr val="tx1"/>
                </a:solidFill>
              </a:rPr>
              <a:t>Die Realisation der Erschliessungsringe, welche nicht über das bereits bestehende Projekt realisiert werden, sollen über ein dediziertes Projekt abgewickelt werden. Ebenso sollen die Anpassungen der BSA-Abschnitte an die RiLi, welche nicht über ordentliche EP’S laufen, über ein dediziertes Projekt abgewickelt werden (Zeitraum 2026-28). </a:t>
            </a:r>
          </a:p>
          <a:p>
            <a:pPr marL="285750" indent="-285750">
              <a:buFont typeface="Arial" panose="020B0604020202020204" pitchFamily="34" charset="0"/>
              <a:buChar char="•"/>
            </a:pPr>
            <a:r>
              <a:rPr lang="de-CH" sz="1200" dirty="0">
                <a:solidFill>
                  <a:schemeClr val="tx1"/>
                </a:solidFill>
              </a:rPr>
              <a:t>Das vorgeschlagene Migrationsvorgehen ist durchdacht und zielführend und soll so abgewickelt werden.</a:t>
            </a:r>
          </a:p>
          <a:p>
            <a:pPr marL="285750" indent="-285750">
              <a:buFont typeface="Arial" panose="020B0604020202020204" pitchFamily="34" charset="0"/>
              <a:buChar char="•"/>
            </a:pPr>
            <a:r>
              <a:rPr lang="de-CH" sz="1200" dirty="0">
                <a:solidFill>
                  <a:schemeClr val="tx1"/>
                </a:solidFill>
              </a:rPr>
              <a:t>Damit die LWL-Grundinfrastruktur auf die vorgegebene Topologie ausgerichtet werden kann, wird ein LWL-Projekt für die GEI gestartet.</a:t>
            </a:r>
          </a:p>
          <a:p>
            <a:pPr marL="285750" indent="-285750">
              <a:buFont typeface="Arial" panose="020B0604020202020204" pitchFamily="34" charset="0"/>
              <a:buChar char="•"/>
            </a:pPr>
            <a:r>
              <a:rPr lang="de-CH" sz="1200" dirty="0">
                <a:solidFill>
                  <a:schemeClr val="tx1"/>
                </a:solidFill>
              </a:rPr>
              <a:t>Da die ersten Migration in einem laufenden Projekt realisiert werden, können bereits in den nächsten 1-2 Jahren konkrete Erfahrungen mit der neuen Topologie und Technologie gesammelt werden. Weitere Anpassungen an die RiLi sind zu prüfen.</a:t>
            </a:r>
          </a:p>
          <a:p>
            <a:pPr marL="285750" indent="-285750">
              <a:buFont typeface="Arial" panose="020B0604020202020204" pitchFamily="34" charset="0"/>
              <a:buChar char="•"/>
            </a:pPr>
            <a:endParaRPr lang="de-CH" sz="1200" dirty="0">
              <a:solidFill>
                <a:schemeClr val="tx1"/>
              </a:solidFill>
            </a:endParaRPr>
          </a:p>
        </p:txBody>
      </p:sp>
      <p:sp>
        <p:nvSpPr>
          <p:cNvPr id="47" name="Rechteck 46">
            <a:extLst>
              <a:ext uri="{FF2B5EF4-FFF2-40B4-BE49-F238E27FC236}">
                <a16:creationId xmlns:a16="http://schemas.microsoft.com/office/drawing/2014/main" id="{B6082973-5A59-4DCE-B900-F0C96B40D85D}"/>
              </a:ext>
            </a:extLst>
          </p:cNvPr>
          <p:cNvSpPr/>
          <p:nvPr/>
        </p:nvSpPr>
        <p:spPr>
          <a:xfrm>
            <a:off x="1161514" y="3921915"/>
            <a:ext cx="10181252" cy="22022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CH" sz="1200" dirty="0">
                <a:solidFill>
                  <a:schemeClr val="tx1"/>
                </a:solidFill>
              </a:rPr>
              <a:t>GEIII:</a:t>
            </a:r>
          </a:p>
          <a:p>
            <a:pPr marL="285750" indent="-285750">
              <a:buFont typeface="Arial" panose="020B0604020202020204" pitchFamily="34" charset="0"/>
              <a:buChar char="•"/>
            </a:pPr>
            <a:r>
              <a:rPr lang="de-CH" sz="1200" dirty="0">
                <a:solidFill>
                  <a:schemeClr val="tx1"/>
                </a:solidFill>
              </a:rPr>
              <a:t>Die Projektgenerierung und die Beschaffung eines Projektverfassers muss erst noch erfolgen. Erste Schritte zur Beschaffung eines PV wurden eingeleitet.</a:t>
            </a:r>
          </a:p>
          <a:p>
            <a:pPr marL="285750" indent="-285750">
              <a:buFont typeface="Arial" panose="020B0604020202020204" pitchFamily="34" charset="0"/>
              <a:buChar char="•"/>
            </a:pPr>
            <a:r>
              <a:rPr lang="de-CH" sz="1200" dirty="0">
                <a:solidFill>
                  <a:schemeClr val="tx1"/>
                </a:solidFill>
              </a:rPr>
              <a:t>Das Projekt geht davon aus, dass die Netzwerkausrüstung selber beschafft werden muss. Wenn diese Beschaffung zentral erfolgen könnte, könnte damit das Projekt bereits ein Jahr früher und die Migration bis Ende 2026 abgeschlossen werden.</a:t>
            </a:r>
          </a:p>
          <a:p>
            <a:pPr marL="285750" indent="-285750">
              <a:buFont typeface="Arial" panose="020B0604020202020204" pitchFamily="34" charset="0"/>
              <a:buChar char="•"/>
            </a:pPr>
            <a:r>
              <a:rPr lang="de-CH" sz="1200" dirty="0">
                <a:solidFill>
                  <a:schemeClr val="tx1"/>
                </a:solidFill>
              </a:rPr>
              <a:t>Bei einer eigenen Beschaffung von Netzwerkausrüstung wird ein Parallelbetrieb von altem und neuem GE-Backbone/Erschliessungsring bis Ende 2027 notwendig sein, da die Migration erst 2027 abgeschlossen werden kann.</a:t>
            </a:r>
          </a:p>
          <a:p>
            <a:pPr marL="285750" indent="-285750">
              <a:buFont typeface="Arial" panose="020B0604020202020204" pitchFamily="34" charset="0"/>
              <a:buChar char="•"/>
            </a:pPr>
            <a:r>
              <a:rPr lang="de-CH" sz="1200" dirty="0">
                <a:solidFill>
                  <a:schemeClr val="tx1"/>
                </a:solidFill>
              </a:rPr>
              <a:t>Das angestrebte Migrationsvorgehen ist zielführend und soll wie vorgeschlagen abgewickelt werden. </a:t>
            </a:r>
          </a:p>
          <a:p>
            <a:pPr marL="285750" indent="-285750">
              <a:buFont typeface="Arial" panose="020B0604020202020204" pitchFamily="34" charset="0"/>
              <a:buChar char="•"/>
            </a:pPr>
            <a:endParaRPr lang="de-CH" sz="1200" dirty="0">
              <a:solidFill>
                <a:schemeClr val="tx1"/>
              </a:solidFill>
            </a:endParaRPr>
          </a:p>
        </p:txBody>
      </p:sp>
    </p:spTree>
    <p:extLst>
      <p:ext uri="{BB962C8B-B14F-4D97-AF65-F5344CB8AC3E}">
        <p14:creationId xmlns:p14="http://schemas.microsoft.com/office/powerpoint/2010/main" val="40479866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679D34A-ABBB-4FFC-B078-8119326AD03B}" vid="{40FD8388-BE10-4F84-BEC3-846E376F68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f:fields xmlns:f="http://schemas.fabasoft.com/folio/2007/fields">
  <f:record ref="">
    <f:field ref="objname" par="" edit="true" text="2018-07-17 IP-Netz BSA, IPv6 Konzept, Präsentation"/>
    <f:field ref="objsubject" par="" edit="true" text=""/>
    <f:field ref="objcreatedby" par="" text="Luther, Urs (ASTRA - Luu)"/>
    <f:field ref="objcreatedat" par="" text="17.07.2018 11:09:34"/>
    <f:field ref="objchangedby" par="" text="Luther, Urs (ASTRA - Luu)"/>
    <f:field ref="objmodifiedat" par="" text="17.07.2018 11:15:49"/>
    <f:field ref="doc_FSCFOLIO_1_1001_FieldDocumentNumber" par="" text=""/>
    <f:field ref="doc_FSCFOLIO_1_1001_FieldSubject" par="" edit="true" text=""/>
    <f:field ref="FSCFOLIO_1_1001_FieldCurrentUser" par="" text="Urs Luther"/>
    <f:field ref="CCAPRECONFIG_15_1001_Objektname" par="" edit="true" text="2018-07-17 IP-Netz BSA, IPv6 Konzept, Präsentation"/>
    <f:field ref="CHPRECONFIG_1_1001_Objektname" par="" edit="true" text="2018-07-17 IP-Netz BSA, IPv6 Konzept, Präsentation"/>
  </f:record>
  <f:record inx="1" ref="">
    <f:field ref="CCAPRECONFIG_15_1001_Anrede" par="" edit="true" text=""/>
    <f:field ref="CCAPRECONFIG_15_1001_Anrede_Briefkopf" par="" text=""/>
    <f:field ref="CCAPRECONFIG_15_1001_Geschlecht_Anrede" par="" text=""/>
    <f:field ref="CCAPRECONFIG_15_1001_Titel" par="" edit="true" text=""/>
    <f:field ref="CCAPRECONFIG_15_1001_Nachgestellter_Titel" par="" edit="true" text=""/>
    <f:field ref="CCAPRECONFIG_15_1001_Vorname" par="" edit="true" text=""/>
    <f:field ref="CCAPRECONFIG_15_1001_Nachname" par="" edit="true" text=""/>
    <f:field ref="CCAPRECONFIG_15_1001_zH" par="" edit="true" text=""/>
    <f:field ref="CCAPRECONFIG_15_1001_Geschlecht" par="" text=""/>
    <f:field ref="CCAPRECONFIG_15_1001_Strasse" par="" text=""/>
    <f:field ref="CCAPRECONFIG_15_1001_Hausnummer" par="" text=""/>
    <f:field ref="CCAPRECONFIG_15_1001_Stiege" par="" text=""/>
    <f:field ref="CCAPRECONFIG_15_1001_Stock" par="" text=""/>
    <f:field ref="CCAPRECONFIG_15_1001_Tuer" par="" text=""/>
    <f:field ref="CCAPRECONFIG_15_1001_Postfach" par="" text=""/>
    <f:field ref="CCAPRECONFIG_15_1001_Postleitzahl" par="" text=""/>
    <f:field ref="CCAPRECONFIG_15_1001_Ort" par="" text=""/>
    <f:field ref="CCAPRECONFIG_15_1001_Land" par="" text=""/>
    <f:field ref="CCAPRECONFIG_15_1001_Email" par="" text=""/>
    <f:field ref="CCAPRECONFIG_15_1001_Postalische_Adresse" par="" text=""/>
    <f:field ref="CCAPRECONFIG_15_1001_Adresse" par="" text=""/>
    <f:field ref="CCAPRECONFIG_15_1001_Fax" par="" text=""/>
    <f:field ref="CCAPRECONFIG_15_1001_Telefon" par="" text=""/>
    <f:field ref="CCAPRECONFIG_15_1001_Geburtsdatum" par="" text=""/>
    <f:field ref="CCAPRECONFIG_15_1001_Sozialversicherungsnummer" par="" text=""/>
    <f:field ref="CCAPRECONFIG_15_1001_Berufstitel" par="" text=""/>
    <f:field ref="CCAPRECONFIG_15_1001_Funktionsbezeichnung" par="" text=""/>
    <f:field ref="CCAPRECONFIG_15_1001_Organisationsname" par="" text=""/>
    <f:field ref="CCAPRECONFIG_15_1001_Organisationskurzname" par="" text=""/>
    <f:field ref="CCAPRECONFIG_15_1001_Abschriftsbemerkung" par="" text=""/>
    <f:field ref="CCAPRECONFIG_15_1001_Name_Zeile_2" par="" text=""/>
    <f:field ref="CCAPRECONFIG_15_1001_Name_Zeile_3" par="" text=""/>
    <f:field ref="CCAPRECONFIG_15_1001_Firmenbuchnummer" par="" text=""/>
    <f:field ref="CCAPRECONFIG_15_1001_Versandart" par="" text="B-Post"/>
    <f:field ref="CCAPRECONFIG_15_1001_Kategorie" par="" text="Empfänger/in"/>
    <f:field ref="CCAPRECONFIG_15_1001_Rechtsform" par="" text=""/>
    <f:field ref="CCAPRECONFIG_15_1001_Ziel" par="" text=""/>
    <f:field ref="CHPRECONFIG_1_1001_Anrede" par="" edit="true" text=""/>
    <f:field ref="CHPRECONFIG_1_1001_Titel" par="" edit="true" text=""/>
    <f:field ref="CHPRECONFIG_1_1001_Vorname" par="" edit="true" text=""/>
    <f:field ref="CHPRECONFIG_1_1001_Nachname" par="" edit="true" text=""/>
    <f:field ref="CHPRECONFIG_1_1001_Strasse" par="" text=""/>
    <f:field ref="CHPRECONFIG_1_1001_Postleitzahl" par="" text=""/>
    <f:field ref="CHPRECONFIG_1_1001_Ort" par="" text=""/>
    <f:field ref="CHPRECONFIG_1_1001_EMailAdresse" par="" text=""/>
    <f:field ref="UVEKCFG_15_1700_Personal" par="" text=""/>
    <f:field ref="UVEKCFG_15_1700_Geschlecht" par="" text=""/>
    <f:field ref="UVEKCFG_15_1700_GebDatum" par="" text=""/>
    <f:field ref="UVEKCFG_15_1700_Beruf" par="" text=""/>
    <f:field ref="UVEKCFG_15_1700_Familienstand" par="" text=""/>
    <f:field ref="UVEKCFG_15_1700_Muttersprache" par="" text=""/>
    <f:field ref="UVEKCFG_15_1700_Geboren_in" par="" text=""/>
    <f:field ref="UVEKCFG_15_1700_Briefanrede" par="" text=""/>
    <f:field ref="UVEKCFG_15_1700_Kommunikationssprache" par="" text=""/>
    <f:field ref="UVEKCFG_15_1700_Webseite" par="" text=""/>
    <f:field ref="UVEKCFG_15_1700_TelNr_Business" par="" text=""/>
    <f:field ref="UVEKCFG_15_1700_TelNr_Private" par="" text=""/>
    <f:field ref="UVEKCFG_15_1700_TelNr_Mobile" par="" text=""/>
    <f:field ref="UVEKCFG_15_1700_TelNr_Other" par="" text=""/>
    <f:field ref="UVEKCFG_15_1700_TelNr_Fax" par="" text=""/>
    <f:field ref="UVEKCFG_15_1700_EMail1" par="" text=""/>
    <f:field ref="UVEKCFG_15_1700_EMail2" par="" text=""/>
    <f:field ref="UVEKCFG_15_1700_EMail3" par="" text=""/>
    <f:field ref="UVEKCFG_15_1700_UID" par="" text=""/>
    <f:field ref="UVEKCFG_15_1700_Klassifizierung" par="" text=""/>
    <f:field ref="UVEKCFG_15_1700_Gruendungsjahr" par="" text=""/>
    <f:field ref="UVEKCFG_15_1700_Versandart" par="" text="B-Post"/>
    <f:field ref="UVEKCFG_15_1700_Versandvermek" par="" text=""/>
    <f:field ref="UVEKCFG_15_1700_Kurzbezeichnung" par="" text=""/>
    <f:field ref="UVEKCFG_15_1700_Strasse2" par="" text=""/>
    <f:field ref="UVEKCFG_15_1700_Hausnummer_Zusatz" par="" text=""/>
    <f:field ref="UVEKCFG_15_1700_Land" par="" text=""/>
    <f:field ref="UVEKCFG_15_1700_Serienbrieffeld_1" par="" text=""/>
    <f:field ref="UVEKCFG_15_1700_Serienbrieffeld_2" par="" text=""/>
    <f:field ref="UVEKCFG_15_1700_Serienbrieffeld_3" par="" text=""/>
    <f:field ref="UVEKCFG_15_1700_Serienbrieffeld_4" par="" text=""/>
    <f:field ref="UVEKCFG_15_1700_Serienbrieffeld_5" par="" text=""/>
    <f:field ref="UVEKCFG_15_1700_Adresszeile_1" par="" text=""/>
    <f:field ref="UVEKCFG_15_1700_Adresszeile_2" par="" text=""/>
    <f:field ref="UVEKCFG_15_1700_Adresszeile_3" par="" text=""/>
    <f:field ref="UVEKCFG_15_1700_Adresszeile_4" par="" text=""/>
    <f:field ref="UVEKCFG_15_1700_Adresszeile_5" par="" text=""/>
    <f:field ref="UVEKCFG_15_1700_Adresszeile_6" par="" text=""/>
    <f:field ref="UVEKCFG_15_1700_Adresszeile_7" par="" text=""/>
    <f:field ref="UVEKCFG_15_1700_Adresszeile_8" par="" text=""/>
    <f:field ref="UVEKCFG_15_1700_Adresszeile_9" par="" text=""/>
    <f:field ref="UVEKCFG_15_1700_Adresszeile_10" par="" text=""/>
    <f:field ref="BAVCFG_15_1700_Firma" par="" text=""/>
    <f:field ref="BAVCFG_15_1700_ZustellungAm" par="" text=""/>
    <f:field ref="BAVCFG_15_1700_Anrede_Adresse" par="" edit="true" text=""/>
    <f:field ref="BAVCFG_15_1700_Firma_Kurz" par="" text=""/>
    <f:field ref="BAVCFG_15_1700_Vorname_AP" par="" text=""/>
    <f:field ref="BAVCFG_15_1700_Nachname_AP" par="" text=""/>
    <f:field ref="BAVCFG_15_1700_Adresse1_AP" par="" text=""/>
    <f:field ref="BAVCFG_15_1700_Strasse_AP" par="" text=""/>
    <f:field ref="BAVCFG_15_1700_Postleitzahl_AP" par="" text=""/>
    <f:field ref="BAVCFG_15_1700_Ort_AP" par="" text=""/>
    <f:field ref="BAVCFG_15_1700_EMail_AP" par="" text=""/>
    <f:field ref="BAVCFG_15_1700_Firma_AP" par="" text=""/>
    <f:field ref="BAVCFG_15_1700_AnredePartner_AP" par="" text=""/>
    <f:field ref="BAVCFG_15_1700_Titel_AP" par="" text=""/>
    <f:field ref="BAVCFG_15_1700_Fax_AP" par="" text=""/>
    <f:field ref="BAVCFG_15_1700_Anrede_Adresse_AP" par="" text=""/>
    <f:field ref="BAVCFG_15_1700_Zusatzzeile1_AP" par="" text=""/>
    <f:field ref="BAVCFG_15_1700_Zusatzzeile2_AP" par="" text=""/>
    <f:field ref="BAVCFG_15_1700_Strasse2_AP" par="" text=""/>
    <f:field ref="BAVCFG_15_1700_FirmaKurz_AP" par="" text=""/>
    <f:field ref="BAVCFG_15_1700_Posfach_AP" par="" text=""/>
  </f:record>
  <f:display par="" text="...">
    <f:field ref="FSCFOLIO_1_1001_FieldCurrentUser" text="Aktueller Benutzer"/>
    <f:field ref="objsubject" text="Betreff (einzeilig)"/>
    <f:field ref="objcreatedat" text="Erzeugt am/um"/>
    <f:field ref="objcreatedby" text="Erzeugt von"/>
    <f:field ref="objmodifiedat" text="Letzte Änderung am/um"/>
    <f:field ref="objchangedby" text="Letzte Änderung von"/>
    <f:field ref="objname" text="Name"/>
    <f:field ref="CCAPRECONFIG_15_1001_Objektname" text="Objektname"/>
    <f:field ref="CHPRECONFIG_1_1001_Objektname" text="Objektname"/>
  </f:display>
  <f:display par="" text="&gt; Adressat/innen">
    <f:field ref="UVEKCFG_15_1700_Personal" text=""/>
    <f:field ref="UVEKCFG_15_1700_Geschlecht" text=""/>
    <f:field ref="UVEKCFG_15_1700_GebDatum" text=""/>
    <f:field ref="UVEKCFG_15_1700_Beruf" text=""/>
    <f:field ref="UVEKCFG_15_1700_Familienstand" text=""/>
    <f:field ref="UVEKCFG_15_1700_Muttersprache" text=""/>
    <f:field ref="UVEKCFG_15_1700_Geboren_in" text=""/>
    <f:field ref="UVEKCFG_15_1700_Briefanrede" text=""/>
    <f:field ref="UVEKCFG_15_1700_Kommunikationssprache" text=""/>
    <f:field ref="UVEKCFG_15_1700_Webseite" text=""/>
    <f:field ref="UVEKCFG_15_1700_TelNr_Business" text=""/>
    <f:field ref="UVEKCFG_15_1700_TelNr_Private" text=""/>
    <f:field ref="UVEKCFG_15_1700_TelNr_Mobile" text=""/>
    <f:field ref="UVEKCFG_15_1700_TelNr_Other" text=""/>
    <f:field ref="UVEKCFG_15_1700_TelNr_Fax" text=""/>
    <f:field ref="UVEKCFG_15_1700_EMail1" text=""/>
    <f:field ref="UVEKCFG_15_1700_EMail2" text=""/>
    <f:field ref="UVEKCFG_15_1700_EMail3" text=""/>
    <f:field ref="UVEKCFG_15_1700_UID" text=""/>
    <f:field ref="UVEKCFG_15_1700_Klassifizierung" text=""/>
    <f:field ref="UVEKCFG_15_1700_Gruendungsjahr" text=""/>
    <f:field ref="UVEKCFG_15_1700_Versandart" text=""/>
    <f:field ref="UVEKCFG_15_1700_Versandvermek" text=""/>
    <f:field ref="UVEKCFG_15_1700_Kurzbezeichnung" text=""/>
    <f:field ref="UVEKCFG_15_1700_Strasse2" text=""/>
    <f:field ref="UVEKCFG_15_1700_Hausnummer_Zusatz" text=""/>
    <f:field ref="UVEKCFG_15_1700_Land" text=""/>
    <f:field ref="UVEKCFG_15_1700_Serienbrieffeld_1" text=""/>
    <f:field ref="UVEKCFG_15_1700_Serienbrieffeld_2" text=""/>
    <f:field ref="UVEKCFG_15_1700_Serienbrieffeld_3" text=""/>
    <f:field ref="UVEKCFG_15_1700_Serienbrieffeld_4" text=""/>
    <f:field ref="UVEKCFG_15_1700_Serienbrieffeld_5" text=""/>
    <f:field ref="UVEKCFG_15_1700_Adresszeile_1" text=""/>
    <f:field ref="UVEKCFG_15_1700_Adresszeile_2" text=""/>
    <f:field ref="UVEKCFG_15_1700_Adresszeile_3" text=""/>
    <f:field ref="UVEKCFG_15_1700_Adresszeile_4" text=""/>
    <f:field ref="UVEKCFG_15_1700_Adresszeile_5" text=""/>
    <f:field ref="UVEKCFG_15_1700_Adresszeile_6" text=""/>
    <f:field ref="UVEKCFG_15_1700_Adresszeile_7" text=""/>
    <f:field ref="UVEKCFG_15_1700_Adresszeile_8" text=""/>
    <f:field ref="UVEKCFG_15_1700_Adresszeile_9" text=""/>
    <f:field ref="UVEKCFG_15_1700_Adresszeile_10" text=""/>
    <f:field ref="CCAPRECONFIG_15_1001_Abschriftsbemerkung" text="Abschriftsbemerkung"/>
    <f:field ref="CCAPRECONFIG_15_1001_Adresse" text="Adresse"/>
    <f:field ref="BAVCFG_15_1700_Adresse1_AP" text="Adresse1_AP"/>
    <f:field ref="CCAPRECONFIG_15_1001_Anrede" text="Anrede"/>
    <f:field ref="CHPRECONFIG_1_1001_Anrede" text="Anrede"/>
    <f:field ref="BAVCFG_15_1700_Anrede_Adresse" text="Anrede Adresse"/>
    <f:field ref="BAVCFG_15_1700_Anrede_Adresse_AP" text="Anrede Adresse_AP"/>
    <f:field ref="CCAPRECONFIG_15_1001_Anrede_Briefkopf" text="Anrede_Briefkopf"/>
    <f:field ref="BAVCFG_15_1700_AnredePartner_AP" text="AnredePartner_AP"/>
    <f:field ref="CCAPRECONFIG_15_1001_Berufstitel" text="Berufstitel"/>
    <f:field ref="CHPRECONFIG_1_1001_EMailAdresse" text="E-Mail Adresse"/>
    <f:field ref="BAVCFG_15_1700_EMail_AP" text="E-Mail_AP"/>
    <f:field ref="CCAPRECONFIG_15_1001_Email" text="Email"/>
    <f:field ref="CCAPRECONFIG_15_1001_Fax" text="Fax"/>
    <f:field ref="BAVCFG_15_1700_Fax_AP" text="Fax_AP"/>
    <f:field ref="BAVCFG_15_1700_Firma" text="Firma"/>
    <f:field ref="BAVCFG_15_1700_Firma_Kurz" text="Firma Kurz"/>
    <f:field ref="BAVCFG_15_1700_FirmaKurz_AP" text="Firma Kurz_AP"/>
    <f:field ref="BAVCFG_15_1700_Firma_AP" text="Firma_AP"/>
    <f:field ref="CCAPRECONFIG_15_1001_Firmenbuchnummer" text="Firmenbuchnummer"/>
    <f:field ref="CCAPRECONFIG_15_1001_Funktionsbezeichnung" text="Funktionsbezeichnung"/>
    <f:field ref="CCAPRECONFIG_15_1001_Geburtsdatum" text="Geburtsdatum"/>
    <f:field ref="CCAPRECONFIG_15_1001_Geschlecht" text="Geschlecht"/>
    <f:field ref="CCAPRECONFIG_15_1001_Geschlecht_Anrede" text="Geschlecht_Anrede"/>
    <f:field ref="CCAPRECONFIG_15_1001_Hausnummer" text="Hausnummer"/>
    <f:field ref="CCAPRECONFIG_15_1001_Kategorie" text="Kategorie"/>
    <f:field ref="CCAPRECONFIG_15_1001_Land" text="Land"/>
    <f:field ref="CCAPRECONFIG_15_1001_Nachgestellter_Titel" text="Nachgestellter_Titel"/>
    <f:field ref="CCAPRECONFIG_15_1001_Nachname" text="Nachname"/>
    <f:field ref="CHPRECONFIG_1_1001_Nachname" text="Nachname"/>
    <f:field ref="BAVCFG_15_1700_Nachname_AP" text="Nachname_AP"/>
    <f:field ref="CCAPRECONFIG_15_1001_Name_Zeile_2" text="Name_Zeile_2"/>
    <f:field ref="CCAPRECONFIG_15_1001_Name_Zeile_3" text="Name_Zeile_3"/>
    <f:field ref="CCAPRECONFIG_15_1001_Organisationskurzname" text="Organisationskurzname"/>
    <f:field ref="CCAPRECONFIG_15_1001_Organisationsname" text="Organisationsname"/>
    <f:field ref="CHPRECONFIG_1_1001_Ort" text="Ort"/>
    <f:field ref="CCAPRECONFIG_15_1001_Ort" text="Ort"/>
    <f:field ref="BAVCFG_15_1700_Ort_AP" text="Ort_AP"/>
    <f:field ref="BAVCFG_15_1700_Posfach_AP" text="Posfach_AP"/>
    <f:field ref="CCAPRECONFIG_15_1001_Postalische_Adresse" text="Postalische_Adresse"/>
    <f:field ref="CCAPRECONFIG_15_1001_Postfach" text="Postfach"/>
    <f:field ref="CCAPRECONFIG_15_1001_Postleitzahl" text="Postleitzahl"/>
    <f:field ref="CHPRECONFIG_1_1001_Postleitzahl" text="Postleitzahl"/>
    <f:field ref="BAVCFG_15_1700_Postleitzahl_AP" text="Postleitzahl_AP"/>
    <f:field ref="CCAPRECONFIG_15_1001_Rechtsform" text="Rechtsform"/>
    <f:field ref="CCAPRECONFIG_15_1001_Sozialversicherungsnummer" text="Sozialversicherungsnummer"/>
    <f:field ref="CCAPRECONFIG_15_1001_Stiege" text="Stiege"/>
    <f:field ref="CCAPRECONFIG_15_1001_Stock" text="Stock"/>
    <f:field ref="CCAPRECONFIG_15_1001_Strasse" text="Strasse"/>
    <f:field ref="CHPRECONFIG_1_1001_Strasse" text="Strasse"/>
    <f:field ref="BAVCFG_15_1700_Strasse2_AP" text="Strasse2_AP"/>
    <f:field ref="BAVCFG_15_1700_Strasse_AP" text="Strasse_AP"/>
    <f:field ref="CCAPRECONFIG_15_1001_Telefon" text="Telefon"/>
    <f:field ref="CCAPRECONFIG_15_1001_Titel" text="Titel"/>
    <f:field ref="CHPRECONFIG_1_1001_Titel" text="Titel"/>
    <f:field ref="BAVCFG_15_1700_Titel_AP" text="Titel_AP"/>
    <f:field ref="CCAPRECONFIG_15_1001_Tuer" text="Tuer"/>
    <f:field ref="CCAPRECONFIG_15_1001_Versandart" text="Versandart"/>
    <f:field ref="CHPRECONFIG_1_1001_Vorname" text="Vorname"/>
    <f:field ref="CCAPRECONFIG_15_1001_Vorname" text="Vorname"/>
    <f:field ref="BAVCFG_15_1700_Vorname_AP" text="Vorname_AP"/>
    <f:field ref="CCAPRECONFIG_15_1001_zH" text="zH"/>
    <f:field ref="CCAPRECONFIG_15_1001_Ziel" text="Ziel"/>
    <f:field ref="BAVCFG_15_1700_Zusatzzeile1_AP" text="Zusatzzeile1_AP"/>
    <f:field ref="BAVCFG_15_1700_Zusatzzeile2_AP" text="Zusatzzeile2_AP"/>
    <f:field ref="BAVCFG_15_1700_ZustellungAm" text="ZustellungAm"/>
  </f:display>
  <f:display par="" text="Serienbrief">
    <f:field ref="doc_FSCFOLIO_1_1001_FieldSubject" text="Betreff"/>
    <f:field ref="doc_FSCFOLIO_1_1001_FieldDocumentNumber" text="Dokument Nummer"/>
  </f:display>
</f:field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kument" ma:contentTypeID="0x010100150FADFEAD511F41BB3068425F634DBD" ma:contentTypeVersion="0" ma:contentTypeDescription="Ein neues Dokument erstellen." ma:contentTypeScope="" ma:versionID="6d09daac17ecc967ff7ba63f23919c93">
  <xsd:schema xmlns:xsd="http://www.w3.org/2001/XMLSchema" xmlns:xs="http://www.w3.org/2001/XMLSchema" xmlns:p="http://schemas.microsoft.com/office/2006/metadata/properties" targetNamespace="http://schemas.microsoft.com/office/2006/metadata/properties" ma:root="true" ma:fieldsID="b4f5dc90cf06628c3b90945c8266c24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8A9591-F074-446B-902F-511FF79C122F}">
  <ds:schemaRefs>
    <ds:schemaRef ds:uri="http://schemas.fabasoft.com/folio/2007/fields"/>
  </ds:schemaRefs>
</ds:datastoreItem>
</file>

<file path=customXml/itemProps2.xml><?xml version="1.0" encoding="utf-8"?>
<ds:datastoreItem xmlns:ds="http://schemas.openxmlformats.org/officeDocument/2006/customXml" ds:itemID="{5952F05B-22E3-4E54-B8F8-D0A8EE2046AD}">
  <ds:schemaRefs>
    <ds:schemaRef ds:uri="http://schemas.microsoft.com/sharepoint/v3/contenttype/forms"/>
  </ds:schemaRefs>
</ds:datastoreItem>
</file>

<file path=customXml/itemProps3.xml><?xml version="1.0" encoding="utf-8"?>
<ds:datastoreItem xmlns:ds="http://schemas.openxmlformats.org/officeDocument/2006/customXml" ds:itemID="{4F8288B4-97D1-4471-897C-68996266E3BD}">
  <ds:schemaRefs>
    <ds:schemaRef ds:uri="http://schemas.microsoft.com/office/2006/metadata/properties"/>
    <ds:schemaRef ds:uri="http://schemas.microsoft.com/office/infopath/2007/PartnerControls"/>
  </ds:schemaRefs>
</ds:datastoreItem>
</file>

<file path=customXml/itemProps4.xml><?xml version="1.0" encoding="utf-8"?>
<ds:datastoreItem xmlns:ds="http://schemas.openxmlformats.org/officeDocument/2006/customXml" ds:itemID="{11A0B01F-8968-4BF8-AFCD-F81F73A756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252</TotalTime>
  <Words>3538</Words>
  <Application>Microsoft Macintosh PowerPoint</Application>
  <PresentationFormat>Widescreen</PresentationFormat>
  <Paragraphs>727</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IP-Netz BSA Migrationsplanung 2020ff  Gesamtübersicht V1.01 </vt:lpstr>
      <vt:lpstr>Angestrebte Migrationstermine</vt:lpstr>
      <vt:lpstr>Jalons cibles de la migration</vt:lpstr>
      <vt:lpstr>Anmerkungen zu den angestrebten Migrationsterminen MS1-5</vt:lpstr>
      <vt:lpstr>Commentaires sur les jalons cibles de migration MS1 à 5</vt:lpstr>
      <vt:lpstr>Migrationsplanung F1 (1) (finale Dokumente UTII: 12.03.2020, UTIX: 21.02.2020)</vt:lpstr>
      <vt:lpstr>Migrationsplanung F1 (2) (finale Dokumente UTII: 12.03.2020, UTIX: 21.02.2020)</vt:lpstr>
      <vt:lpstr>Migrationsplanung F2 (1) (finale Dokumente GEI: 23.03.2020, GEIII: 10.03.2020)</vt:lpstr>
      <vt:lpstr>Migrationsplanung F2 (2) (finale Dokumente GEI: 23.03.2020, GEIII: 10.03.2020)</vt:lpstr>
      <vt:lpstr>Migrationsplanung F3 (1) (finales Dokument F3: 23.03.2020)</vt:lpstr>
      <vt:lpstr>Migrationsplanung F3 (2) (finales Dokument F3: 23.03.2020)</vt:lpstr>
      <vt:lpstr>Migrationsplanung F4 (1) (finale Dokumente GEIV: 01.03.2020, GEV: 28.02.2020)</vt:lpstr>
      <vt:lpstr>Migrationsplanung F4 (2) (finale Dokumente GEIV: 01.03.2020, GEV: 28.02.2020)</vt:lpstr>
      <vt:lpstr>Migrationsplanung F5 (1) (finale Dokumente GEIV: 01.03.2020, GEV: 28.02.2020)</vt:lpstr>
      <vt:lpstr>Migrationsplanung F5 (2) (finale Dokumente GEIV: 01.03.2020, GEV: 28.02.2020)</vt:lpstr>
      <vt:lpstr>Übersicht Projektstatus «Start»</vt:lpstr>
    </vt:vector>
  </TitlesOfParts>
  <Company>Bundesverwaltung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Urs Luther</dc:creator>
  <cp:lastModifiedBy>Martina Münster</cp:lastModifiedBy>
  <cp:revision>505</cp:revision>
  <cp:lastPrinted>2020-01-15T11:05:14Z</cp:lastPrinted>
  <dcterms:created xsi:type="dcterms:W3CDTF">2017-02-03T12:30:15Z</dcterms:created>
  <dcterms:modified xsi:type="dcterms:W3CDTF">2020-10-14T17:10:39Z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SC#ASTRACFG@15.1700:Abs_Fachbereich">
    <vt:lpwstr/>
  </property>
  <property fmtid="{D5CDD505-2E9C-101B-9397-08002B2CF9AE}" pid="3" name="FSC#ASTRACFG@15.1700:Abs_Fachbereichsfunktion">
    <vt:lpwstr/>
  </property>
  <property fmtid="{D5CDD505-2E9C-101B-9397-08002B2CF9AE}" pid="4" name="FSC#ASTRACFG@15.1700:Absender_Fusszeilen">
    <vt:lpwstr>Bundesamt für Strassen ASTRA_x000d_
_x000d_
www.astra.admin.ch</vt:lpwstr>
  </property>
  <property fmtid="{D5CDD505-2E9C-101B-9397-08002B2CF9AE}" pid="5" name="FSC#ASTRACFG@15.1700:Abteilung">
    <vt:lpwstr/>
  </property>
  <property fmtid="{D5CDD505-2E9C-101B-9397-08002B2CF9AE}" pid="6" name="FSC#ASTRACFG@15.1700:Bereich">
    <vt:lpwstr/>
  </property>
  <property fmtid="{D5CDD505-2E9C-101B-9397-08002B2CF9AE}" pid="7" name="FSC#ASTRACFG@15.1700:Fachbereich">
    <vt:lpwstr/>
  </property>
  <property fmtid="{D5CDD505-2E9C-101B-9397-08002B2CF9AE}" pid="8" name="FSC#ASTRACFG@15.1700:FilialeOrt">
    <vt:lpwstr/>
  </property>
  <property fmtid="{D5CDD505-2E9C-101B-9397-08002B2CF9AE}" pid="9" name="FSC#ASTRACFG@15.1700:Funktion">
    <vt:lpwstr/>
  </property>
  <property fmtid="{D5CDD505-2E9C-101B-9397-08002B2CF9AE}" pid="10" name="FSC#ASTRACFG@15.1700:Postadresse">
    <vt:lpwstr/>
  </property>
  <property fmtid="{D5CDD505-2E9C-101B-9397-08002B2CF9AE}" pid="11" name="FSC#ASTRACFG@15.1700:Standortadresse">
    <vt:lpwstr/>
  </property>
  <property fmtid="{D5CDD505-2E9C-101B-9397-08002B2CF9AE}" pid="12" name="FSC#UVEKCFG@15.1700:Function">
    <vt:lpwstr/>
  </property>
  <property fmtid="{D5CDD505-2E9C-101B-9397-08002B2CF9AE}" pid="13" name="FSC#UVEKCFG@15.1700:FileRespOrg">
    <vt:lpwstr>Strassentechnik</vt:lpwstr>
  </property>
  <property fmtid="{D5CDD505-2E9C-101B-9397-08002B2CF9AE}" pid="14" name="FSC#UVEKCFG@15.1700:DefaultGroupFileResponsible">
    <vt:lpwstr/>
  </property>
  <property fmtid="{D5CDD505-2E9C-101B-9397-08002B2CF9AE}" pid="15" name="FSC#UVEKCFG@15.1700:FileRespFunction">
    <vt:lpwstr/>
  </property>
  <property fmtid="{D5CDD505-2E9C-101B-9397-08002B2CF9AE}" pid="16" name="FSC#UVEKCFG@15.1700:AssignedClassification">
    <vt:lpwstr/>
  </property>
  <property fmtid="{D5CDD505-2E9C-101B-9397-08002B2CF9AE}" pid="17" name="FSC#UVEKCFG@15.1700:AssignedClassificationCode">
    <vt:lpwstr/>
  </property>
  <property fmtid="{D5CDD505-2E9C-101B-9397-08002B2CF9AE}" pid="18" name="FSC#UVEKCFG@15.1700:FileResponsible">
    <vt:lpwstr/>
  </property>
  <property fmtid="{D5CDD505-2E9C-101B-9397-08002B2CF9AE}" pid="19" name="FSC#UVEKCFG@15.1700:FileResponsibleTel">
    <vt:lpwstr/>
  </property>
  <property fmtid="{D5CDD505-2E9C-101B-9397-08002B2CF9AE}" pid="20" name="FSC#UVEKCFG@15.1700:FileResponsibleEmail">
    <vt:lpwstr/>
  </property>
  <property fmtid="{D5CDD505-2E9C-101B-9397-08002B2CF9AE}" pid="21" name="FSC#UVEKCFG@15.1700:FileResponsibleFax">
    <vt:lpwstr/>
  </property>
  <property fmtid="{D5CDD505-2E9C-101B-9397-08002B2CF9AE}" pid="22" name="FSC#UVEKCFG@15.1700:FileResponsibleAddress">
    <vt:lpwstr/>
  </property>
  <property fmtid="{D5CDD505-2E9C-101B-9397-08002B2CF9AE}" pid="23" name="FSC#UVEKCFG@15.1700:FileResponsibleStreet">
    <vt:lpwstr/>
  </property>
  <property fmtid="{D5CDD505-2E9C-101B-9397-08002B2CF9AE}" pid="24" name="FSC#UVEKCFG@15.1700:FileResponsiblezipcode">
    <vt:lpwstr/>
  </property>
  <property fmtid="{D5CDD505-2E9C-101B-9397-08002B2CF9AE}" pid="25" name="FSC#UVEKCFG@15.1700:FileResponsiblecity">
    <vt:lpwstr/>
  </property>
  <property fmtid="{D5CDD505-2E9C-101B-9397-08002B2CF9AE}" pid="26" name="FSC#UVEKCFG@15.1700:FileResponsibleAbbreviation">
    <vt:lpwstr/>
  </property>
  <property fmtid="{D5CDD505-2E9C-101B-9397-08002B2CF9AE}" pid="27" name="FSC#UVEKCFG@15.1700:FileRespOrgHome">
    <vt:lpwstr/>
  </property>
  <property fmtid="{D5CDD505-2E9C-101B-9397-08002B2CF9AE}" pid="28" name="FSC#UVEKCFG@15.1700:CurrUserAbbreviation">
    <vt:lpwstr>Luu</vt:lpwstr>
  </property>
  <property fmtid="{D5CDD505-2E9C-101B-9397-08002B2CF9AE}" pid="29" name="FSC#UVEKCFG@15.1700:CategoryReference">
    <vt:lpwstr>52-07.1</vt:lpwstr>
  </property>
  <property fmtid="{D5CDD505-2E9C-101B-9397-08002B2CF9AE}" pid="30" name="FSC#UVEKCFG@15.1700:cooAddress">
    <vt:lpwstr>COO.2045.100.2.9416445</vt:lpwstr>
  </property>
  <property fmtid="{D5CDD505-2E9C-101B-9397-08002B2CF9AE}" pid="31" name="FSC#UVEKCFG@15.1700:sleeveFileReference">
    <vt:lpwstr/>
  </property>
  <property fmtid="{D5CDD505-2E9C-101B-9397-08002B2CF9AE}" pid="32" name="FSC#UVEKCFG@15.1700:BureauName">
    <vt:lpwstr>Bundesamt für Strassen</vt:lpwstr>
  </property>
  <property fmtid="{D5CDD505-2E9C-101B-9397-08002B2CF9AE}" pid="33" name="FSC#UVEKCFG@15.1700:BureauShortName">
    <vt:lpwstr>ASTRA</vt:lpwstr>
  </property>
  <property fmtid="{D5CDD505-2E9C-101B-9397-08002B2CF9AE}" pid="34" name="FSC#UVEKCFG@15.1700:BureauWebsite">
    <vt:lpwstr>www.astra.admin.ch</vt:lpwstr>
  </property>
  <property fmtid="{D5CDD505-2E9C-101B-9397-08002B2CF9AE}" pid="35" name="FSC#UVEKCFG@15.1700:SubFileTitle">
    <vt:lpwstr>2018-07-17 IP-Netz BSA, IPv6 Konzept, Präsentation</vt:lpwstr>
  </property>
  <property fmtid="{D5CDD505-2E9C-101B-9397-08002B2CF9AE}" pid="36" name="FSC#UVEKCFG@15.1700:ForeignNumber">
    <vt:lpwstr/>
  </property>
  <property fmtid="{D5CDD505-2E9C-101B-9397-08002B2CF9AE}" pid="37" name="FSC#UVEKCFG@15.1700:Amtstitel">
    <vt:lpwstr/>
  </property>
  <property fmtid="{D5CDD505-2E9C-101B-9397-08002B2CF9AE}" pid="38" name="FSC#UVEKCFG@15.1700:ZusendungAm">
    <vt:lpwstr/>
  </property>
  <property fmtid="{D5CDD505-2E9C-101B-9397-08002B2CF9AE}" pid="39" name="FSC#UVEKCFG@15.1700:SignerLeft">
    <vt:lpwstr/>
  </property>
  <property fmtid="{D5CDD505-2E9C-101B-9397-08002B2CF9AE}" pid="40" name="FSC#UVEKCFG@15.1700:SignerRight">
    <vt:lpwstr/>
  </property>
  <property fmtid="{D5CDD505-2E9C-101B-9397-08002B2CF9AE}" pid="41" name="FSC#UVEKCFG@15.1700:SignerLeftJobTitle">
    <vt:lpwstr/>
  </property>
  <property fmtid="{D5CDD505-2E9C-101B-9397-08002B2CF9AE}" pid="42" name="FSC#UVEKCFG@15.1700:SignerRightJobTitle">
    <vt:lpwstr/>
  </property>
  <property fmtid="{D5CDD505-2E9C-101B-9397-08002B2CF9AE}" pid="43" name="FSC#UVEKCFG@15.1700:SignerLeftFunction">
    <vt:lpwstr/>
  </property>
  <property fmtid="{D5CDD505-2E9C-101B-9397-08002B2CF9AE}" pid="44" name="FSC#UVEKCFG@15.1700:SignerRightFunction">
    <vt:lpwstr/>
  </property>
  <property fmtid="{D5CDD505-2E9C-101B-9397-08002B2CF9AE}" pid="45" name="FSC#UVEKCFG@15.1700:SignerLeftUserRoleGroup">
    <vt:lpwstr/>
  </property>
  <property fmtid="{D5CDD505-2E9C-101B-9397-08002B2CF9AE}" pid="46" name="FSC#UVEKCFG@15.1700:SignerRightUserRoleGroup">
    <vt:lpwstr/>
  </property>
  <property fmtid="{D5CDD505-2E9C-101B-9397-08002B2CF9AE}" pid="47" name="FSC#UVEKCFG@15.1700:DocumentNumber">
    <vt:lpwstr>R292-1090</vt:lpwstr>
  </property>
  <property fmtid="{D5CDD505-2E9C-101B-9397-08002B2CF9AE}" pid="48" name="FSC#UVEKCFG@15.1700:AssignmentNumber">
    <vt:lpwstr/>
  </property>
  <property fmtid="{D5CDD505-2E9C-101B-9397-08002B2CF9AE}" pid="49" name="FSC#UVEKCFG@15.1700:EM_Personal">
    <vt:lpwstr/>
  </property>
  <property fmtid="{D5CDD505-2E9C-101B-9397-08002B2CF9AE}" pid="50" name="FSC#UVEKCFG@15.1700:EM_Geschlecht">
    <vt:lpwstr/>
  </property>
  <property fmtid="{D5CDD505-2E9C-101B-9397-08002B2CF9AE}" pid="51" name="FSC#UVEKCFG@15.1700:EM_GebDatum">
    <vt:lpwstr/>
  </property>
  <property fmtid="{D5CDD505-2E9C-101B-9397-08002B2CF9AE}" pid="52" name="FSC#UVEKCFG@15.1700:EM_Funktion">
    <vt:lpwstr/>
  </property>
  <property fmtid="{D5CDD505-2E9C-101B-9397-08002B2CF9AE}" pid="53" name="FSC#UVEKCFG@15.1700:EM_Beruf">
    <vt:lpwstr/>
  </property>
  <property fmtid="{D5CDD505-2E9C-101B-9397-08002B2CF9AE}" pid="54" name="FSC#UVEKCFG@15.1700:EM_SVNR">
    <vt:lpwstr/>
  </property>
  <property fmtid="{D5CDD505-2E9C-101B-9397-08002B2CF9AE}" pid="55" name="FSC#UVEKCFG@15.1700:EM_Familienstand">
    <vt:lpwstr/>
  </property>
  <property fmtid="{D5CDD505-2E9C-101B-9397-08002B2CF9AE}" pid="56" name="FSC#UVEKCFG@15.1700:EM_Muttersprache">
    <vt:lpwstr/>
  </property>
  <property fmtid="{D5CDD505-2E9C-101B-9397-08002B2CF9AE}" pid="57" name="FSC#UVEKCFG@15.1700:EM_Geboren_in">
    <vt:lpwstr/>
  </property>
  <property fmtid="{D5CDD505-2E9C-101B-9397-08002B2CF9AE}" pid="58" name="FSC#UVEKCFG@15.1700:EM_Briefanrede">
    <vt:lpwstr/>
  </property>
  <property fmtid="{D5CDD505-2E9C-101B-9397-08002B2CF9AE}" pid="59" name="FSC#UVEKCFG@15.1700:EM_Kommunikationssprache">
    <vt:lpwstr/>
  </property>
  <property fmtid="{D5CDD505-2E9C-101B-9397-08002B2CF9AE}" pid="60" name="FSC#UVEKCFG@15.1700:EM_Webseite">
    <vt:lpwstr/>
  </property>
  <property fmtid="{D5CDD505-2E9C-101B-9397-08002B2CF9AE}" pid="61" name="FSC#UVEKCFG@15.1700:EM_TelNr_Business">
    <vt:lpwstr/>
  </property>
  <property fmtid="{D5CDD505-2E9C-101B-9397-08002B2CF9AE}" pid="62" name="FSC#UVEKCFG@15.1700:EM_TelNr_Private">
    <vt:lpwstr/>
  </property>
  <property fmtid="{D5CDD505-2E9C-101B-9397-08002B2CF9AE}" pid="63" name="FSC#UVEKCFG@15.1700:EM_TelNr_Mobile">
    <vt:lpwstr/>
  </property>
  <property fmtid="{D5CDD505-2E9C-101B-9397-08002B2CF9AE}" pid="64" name="FSC#UVEKCFG@15.1700:EM_TelNr_Other">
    <vt:lpwstr/>
  </property>
  <property fmtid="{D5CDD505-2E9C-101B-9397-08002B2CF9AE}" pid="65" name="FSC#UVEKCFG@15.1700:EM_TelNr_Fax">
    <vt:lpwstr/>
  </property>
  <property fmtid="{D5CDD505-2E9C-101B-9397-08002B2CF9AE}" pid="66" name="FSC#UVEKCFG@15.1700:EM_EMail1">
    <vt:lpwstr/>
  </property>
  <property fmtid="{D5CDD505-2E9C-101B-9397-08002B2CF9AE}" pid="67" name="FSC#UVEKCFG@15.1700:EM_EMail2">
    <vt:lpwstr/>
  </property>
  <property fmtid="{D5CDD505-2E9C-101B-9397-08002B2CF9AE}" pid="68" name="FSC#UVEKCFG@15.1700:EM_EMail3">
    <vt:lpwstr/>
  </property>
  <property fmtid="{D5CDD505-2E9C-101B-9397-08002B2CF9AE}" pid="69" name="FSC#UVEKCFG@15.1700:EM_Name">
    <vt:lpwstr/>
  </property>
  <property fmtid="{D5CDD505-2E9C-101B-9397-08002B2CF9AE}" pid="70" name="FSC#UVEKCFG@15.1700:EM_UID">
    <vt:lpwstr/>
  </property>
  <property fmtid="{D5CDD505-2E9C-101B-9397-08002B2CF9AE}" pid="71" name="FSC#UVEKCFG@15.1700:EM_Rechtsform">
    <vt:lpwstr/>
  </property>
  <property fmtid="{D5CDD505-2E9C-101B-9397-08002B2CF9AE}" pid="72" name="FSC#UVEKCFG@15.1700:EM_Klassifizierung">
    <vt:lpwstr/>
  </property>
  <property fmtid="{D5CDD505-2E9C-101B-9397-08002B2CF9AE}" pid="73" name="FSC#UVEKCFG@15.1700:EM_Gruendungsjahr">
    <vt:lpwstr/>
  </property>
  <property fmtid="{D5CDD505-2E9C-101B-9397-08002B2CF9AE}" pid="74" name="FSC#UVEKCFG@15.1700:EM_Versandart">
    <vt:lpwstr>B-Post</vt:lpwstr>
  </property>
  <property fmtid="{D5CDD505-2E9C-101B-9397-08002B2CF9AE}" pid="75" name="FSC#UVEKCFG@15.1700:EM_Versandvermek">
    <vt:lpwstr/>
  </property>
  <property fmtid="{D5CDD505-2E9C-101B-9397-08002B2CF9AE}" pid="76" name="FSC#UVEKCFG@15.1700:EM_Anrede">
    <vt:lpwstr/>
  </property>
  <property fmtid="{D5CDD505-2E9C-101B-9397-08002B2CF9AE}" pid="77" name="FSC#UVEKCFG@15.1700:EM_Titel">
    <vt:lpwstr/>
  </property>
  <property fmtid="{D5CDD505-2E9C-101B-9397-08002B2CF9AE}" pid="78" name="FSC#UVEKCFG@15.1700:EM_Nachgestellter_Titel">
    <vt:lpwstr/>
  </property>
  <property fmtid="{D5CDD505-2E9C-101B-9397-08002B2CF9AE}" pid="79" name="FSC#UVEKCFG@15.1700:EM_Vorname">
    <vt:lpwstr/>
  </property>
  <property fmtid="{D5CDD505-2E9C-101B-9397-08002B2CF9AE}" pid="80" name="FSC#UVEKCFG@15.1700:EM_Nachname">
    <vt:lpwstr/>
  </property>
  <property fmtid="{D5CDD505-2E9C-101B-9397-08002B2CF9AE}" pid="81" name="FSC#UVEKCFG@15.1700:EM_Kurzbezeichnung">
    <vt:lpwstr/>
  </property>
  <property fmtid="{D5CDD505-2E9C-101B-9397-08002B2CF9AE}" pid="82" name="FSC#UVEKCFG@15.1700:EM_Organisations_Zeile_1">
    <vt:lpwstr/>
  </property>
  <property fmtid="{D5CDD505-2E9C-101B-9397-08002B2CF9AE}" pid="83" name="FSC#UVEKCFG@15.1700:EM_Organisations_Zeile_2">
    <vt:lpwstr/>
  </property>
  <property fmtid="{D5CDD505-2E9C-101B-9397-08002B2CF9AE}" pid="84" name="FSC#UVEKCFG@15.1700:EM_Organisations_Zeile_3">
    <vt:lpwstr/>
  </property>
  <property fmtid="{D5CDD505-2E9C-101B-9397-08002B2CF9AE}" pid="85" name="FSC#UVEKCFG@15.1700:EM_Strasse">
    <vt:lpwstr/>
  </property>
  <property fmtid="{D5CDD505-2E9C-101B-9397-08002B2CF9AE}" pid="86" name="FSC#UVEKCFG@15.1700:EM_Hausnummer">
    <vt:lpwstr/>
  </property>
  <property fmtid="{D5CDD505-2E9C-101B-9397-08002B2CF9AE}" pid="87" name="FSC#UVEKCFG@15.1700:EM_Strasse2">
    <vt:lpwstr/>
  </property>
  <property fmtid="{D5CDD505-2E9C-101B-9397-08002B2CF9AE}" pid="88" name="FSC#UVEKCFG@15.1700:EM_Hausnummer_Zusatz">
    <vt:lpwstr/>
  </property>
  <property fmtid="{D5CDD505-2E9C-101B-9397-08002B2CF9AE}" pid="89" name="FSC#UVEKCFG@15.1700:EM_Postfach">
    <vt:lpwstr/>
  </property>
  <property fmtid="{D5CDD505-2E9C-101B-9397-08002B2CF9AE}" pid="90" name="FSC#UVEKCFG@15.1700:EM_PLZ">
    <vt:lpwstr/>
  </property>
  <property fmtid="{D5CDD505-2E9C-101B-9397-08002B2CF9AE}" pid="91" name="FSC#UVEKCFG@15.1700:EM_Ort">
    <vt:lpwstr/>
  </property>
  <property fmtid="{D5CDD505-2E9C-101B-9397-08002B2CF9AE}" pid="92" name="FSC#UVEKCFG@15.1700:EM_Land">
    <vt:lpwstr/>
  </property>
  <property fmtid="{D5CDD505-2E9C-101B-9397-08002B2CF9AE}" pid="93" name="FSC#UVEKCFG@15.1700:EM_E_Mail_Adresse">
    <vt:lpwstr/>
  </property>
  <property fmtid="{D5CDD505-2E9C-101B-9397-08002B2CF9AE}" pid="94" name="FSC#UVEKCFG@15.1700:EM_Funktionsbezeichnung">
    <vt:lpwstr/>
  </property>
  <property fmtid="{D5CDD505-2E9C-101B-9397-08002B2CF9AE}" pid="95" name="FSC#UVEKCFG@15.1700:EM_Serienbrieffeld_1">
    <vt:lpwstr/>
  </property>
  <property fmtid="{D5CDD505-2E9C-101B-9397-08002B2CF9AE}" pid="96" name="FSC#UVEKCFG@15.1700:EM_Serienbrieffeld_2">
    <vt:lpwstr/>
  </property>
  <property fmtid="{D5CDD505-2E9C-101B-9397-08002B2CF9AE}" pid="97" name="FSC#UVEKCFG@15.1700:EM_Serienbrieffeld_3">
    <vt:lpwstr/>
  </property>
  <property fmtid="{D5CDD505-2E9C-101B-9397-08002B2CF9AE}" pid="98" name="FSC#UVEKCFG@15.1700:EM_Serienbrieffeld_4">
    <vt:lpwstr/>
  </property>
  <property fmtid="{D5CDD505-2E9C-101B-9397-08002B2CF9AE}" pid="99" name="FSC#UVEKCFG@15.1700:EM_Serienbrieffeld_5">
    <vt:lpwstr/>
  </property>
  <property fmtid="{D5CDD505-2E9C-101B-9397-08002B2CF9AE}" pid="100" name="FSC#UVEKCFG@15.1700:EM_Address">
    <vt:lpwstr/>
  </property>
  <property fmtid="{D5CDD505-2E9C-101B-9397-08002B2CF9AE}" pid="101" name="FSC#UVEKCFG@15.1700:Abs_Nachname">
    <vt:lpwstr/>
  </property>
  <property fmtid="{D5CDD505-2E9C-101B-9397-08002B2CF9AE}" pid="102" name="FSC#UVEKCFG@15.1700:Abs_Vorname">
    <vt:lpwstr/>
  </property>
  <property fmtid="{D5CDD505-2E9C-101B-9397-08002B2CF9AE}" pid="103" name="FSC#UVEKCFG@15.1700:Abs_Zeichen">
    <vt:lpwstr/>
  </property>
  <property fmtid="{D5CDD505-2E9C-101B-9397-08002B2CF9AE}" pid="104" name="FSC#UVEKCFG@15.1700:Anrede">
    <vt:lpwstr/>
  </property>
  <property fmtid="{D5CDD505-2E9C-101B-9397-08002B2CF9AE}" pid="105" name="FSC#UVEKCFG@15.1700:EM_Versandartspez">
    <vt:lpwstr/>
  </property>
  <property fmtid="{D5CDD505-2E9C-101B-9397-08002B2CF9AE}" pid="106" name="FSC#UVEKCFG@15.1700:Briefdatum">
    <vt:lpwstr>18.07.2018</vt:lpwstr>
  </property>
  <property fmtid="{D5CDD505-2E9C-101B-9397-08002B2CF9AE}" pid="107" name="FSC#UVEKCFG@15.1700:Empf_Zeichen">
    <vt:lpwstr/>
  </property>
  <property fmtid="{D5CDD505-2E9C-101B-9397-08002B2CF9AE}" pid="108" name="FSC#UVEKCFG@15.1700:FilialePLZ">
    <vt:lpwstr/>
  </property>
  <property fmtid="{D5CDD505-2E9C-101B-9397-08002B2CF9AE}" pid="109" name="FSC#UVEKCFG@15.1700:Gegenstand">
    <vt:lpwstr>BETREFF</vt:lpwstr>
  </property>
  <property fmtid="{D5CDD505-2E9C-101B-9397-08002B2CF9AE}" pid="110" name="FSC#UVEKCFG@15.1700:Nummer">
    <vt:lpwstr>R292-1090</vt:lpwstr>
  </property>
  <property fmtid="{D5CDD505-2E9C-101B-9397-08002B2CF9AE}" pid="111" name="FSC#UVEKCFG@15.1700:Unterschrift_Nachname">
    <vt:lpwstr/>
  </property>
  <property fmtid="{D5CDD505-2E9C-101B-9397-08002B2CF9AE}" pid="112" name="FSC#UVEKCFG@15.1700:Unterschrift_Vorname">
    <vt:lpwstr/>
  </property>
  <property fmtid="{D5CDD505-2E9C-101B-9397-08002B2CF9AE}" pid="113" name="FSC#COOELAK@1.1001:Subject">
    <vt:lpwstr/>
  </property>
  <property fmtid="{D5CDD505-2E9C-101B-9397-08002B2CF9AE}" pid="114" name="FSC#COOELAK@1.1001:FileReference">
    <vt:lpwstr>52-07.1-00003</vt:lpwstr>
  </property>
  <property fmtid="{D5CDD505-2E9C-101B-9397-08002B2CF9AE}" pid="115" name="FSC#COOELAK@1.1001:FileRefYear">
    <vt:lpwstr>2016</vt:lpwstr>
  </property>
  <property fmtid="{D5CDD505-2E9C-101B-9397-08002B2CF9AE}" pid="116" name="FSC#COOELAK@1.1001:FileRefOrdinal">
    <vt:lpwstr>3</vt:lpwstr>
  </property>
  <property fmtid="{D5CDD505-2E9C-101B-9397-08002B2CF9AE}" pid="117" name="FSC#COOELAK@1.1001:FileRefOU">
    <vt:lpwstr/>
  </property>
  <property fmtid="{D5CDD505-2E9C-101B-9397-08002B2CF9AE}" pid="118" name="FSC#COOELAK@1.1001:Organization">
    <vt:lpwstr/>
  </property>
  <property fmtid="{D5CDD505-2E9C-101B-9397-08002B2CF9AE}" pid="119" name="FSC#COOELAK@1.1001:Owner">
    <vt:lpwstr>Luther Urs, Bern</vt:lpwstr>
  </property>
  <property fmtid="{D5CDD505-2E9C-101B-9397-08002B2CF9AE}" pid="120" name="FSC#COOELAK@1.1001:OwnerExtension">
    <vt:lpwstr>+41 58 463 50 04</vt:lpwstr>
  </property>
  <property fmtid="{D5CDD505-2E9C-101B-9397-08002B2CF9AE}" pid="121" name="FSC#COOELAK@1.1001:OwnerFaxExtension">
    <vt:lpwstr>+41 58 463 23 03</vt:lpwstr>
  </property>
  <property fmtid="{D5CDD505-2E9C-101B-9397-08002B2CF9AE}" pid="122" name="FSC#COOELAK@1.1001:DispatchedBy">
    <vt:lpwstr/>
  </property>
  <property fmtid="{D5CDD505-2E9C-101B-9397-08002B2CF9AE}" pid="123" name="FSC#COOELAK@1.1001:DispatchedAt">
    <vt:lpwstr/>
  </property>
  <property fmtid="{D5CDD505-2E9C-101B-9397-08002B2CF9AE}" pid="124" name="FSC#COOELAK@1.1001:ApprovedBy">
    <vt:lpwstr/>
  </property>
  <property fmtid="{D5CDD505-2E9C-101B-9397-08002B2CF9AE}" pid="125" name="FSC#COOELAK@1.1001:ApprovedAt">
    <vt:lpwstr/>
  </property>
  <property fmtid="{D5CDD505-2E9C-101B-9397-08002B2CF9AE}" pid="126" name="FSC#COOELAK@1.1001:Department">
    <vt:lpwstr>Strassentechnik (ASTRA)</vt:lpwstr>
  </property>
  <property fmtid="{D5CDD505-2E9C-101B-9397-08002B2CF9AE}" pid="127" name="FSC#COOELAK@1.1001:CreatedAt">
    <vt:lpwstr>17.07.2018</vt:lpwstr>
  </property>
  <property fmtid="{D5CDD505-2E9C-101B-9397-08002B2CF9AE}" pid="128" name="FSC#COOELAK@1.1001:OU">
    <vt:lpwstr>Strassentechnik (ASTRA)</vt:lpwstr>
  </property>
  <property fmtid="{D5CDD505-2E9C-101B-9397-08002B2CF9AE}" pid="129" name="FSC#COOELAK@1.1001:Priority">
    <vt:lpwstr> ()</vt:lpwstr>
  </property>
  <property fmtid="{D5CDD505-2E9C-101B-9397-08002B2CF9AE}" pid="130" name="FSC#COOELAK@1.1001:ObjBarCode">
    <vt:lpwstr>*COO.2045.100.2.9416445*</vt:lpwstr>
  </property>
  <property fmtid="{D5CDD505-2E9C-101B-9397-08002B2CF9AE}" pid="131" name="FSC#COOELAK@1.1001:RefBarCode">
    <vt:lpwstr>*COO.2045.100.2.9416450*</vt:lpwstr>
  </property>
  <property fmtid="{D5CDD505-2E9C-101B-9397-08002B2CF9AE}" pid="132" name="FSC#COOELAK@1.1001:FileRefBarCode">
    <vt:lpwstr>*52-07.1-00003*</vt:lpwstr>
  </property>
  <property fmtid="{D5CDD505-2E9C-101B-9397-08002B2CF9AE}" pid="133" name="FSC#COOELAK@1.1001:ExternalRef">
    <vt:lpwstr/>
  </property>
  <property fmtid="{D5CDD505-2E9C-101B-9397-08002B2CF9AE}" pid="134" name="FSC#COOELAK@1.1001:IncomingNumber">
    <vt:lpwstr/>
  </property>
  <property fmtid="{D5CDD505-2E9C-101B-9397-08002B2CF9AE}" pid="135" name="FSC#COOELAK@1.1001:IncomingSubject">
    <vt:lpwstr/>
  </property>
  <property fmtid="{D5CDD505-2E9C-101B-9397-08002B2CF9AE}" pid="136" name="FSC#COOELAK@1.1001:ProcessResponsible">
    <vt:lpwstr>Schnetz Jean-Paul, Bern</vt:lpwstr>
  </property>
  <property fmtid="{D5CDD505-2E9C-101B-9397-08002B2CF9AE}" pid="137" name="FSC#COOELAK@1.1001:ProcessResponsiblePhone">
    <vt:lpwstr>+41 58 463 23 41</vt:lpwstr>
  </property>
  <property fmtid="{D5CDD505-2E9C-101B-9397-08002B2CF9AE}" pid="138" name="FSC#COOELAK@1.1001:ProcessResponsibleMail">
    <vt:lpwstr>jean-paul.schnetz@astra.admin.ch</vt:lpwstr>
  </property>
  <property fmtid="{D5CDD505-2E9C-101B-9397-08002B2CF9AE}" pid="139" name="FSC#COOELAK@1.1001:ProcessResponsibleFax">
    <vt:lpwstr>+41 58 463 23 03</vt:lpwstr>
  </property>
  <property fmtid="{D5CDD505-2E9C-101B-9397-08002B2CF9AE}" pid="140" name="FSC#COOELAK@1.1001:ApproverFirstName">
    <vt:lpwstr/>
  </property>
  <property fmtid="{D5CDD505-2E9C-101B-9397-08002B2CF9AE}" pid="141" name="FSC#COOELAK@1.1001:ApproverSurName">
    <vt:lpwstr/>
  </property>
  <property fmtid="{D5CDD505-2E9C-101B-9397-08002B2CF9AE}" pid="142" name="FSC#COOELAK@1.1001:ApproverTitle">
    <vt:lpwstr/>
  </property>
  <property fmtid="{D5CDD505-2E9C-101B-9397-08002B2CF9AE}" pid="143" name="FSC#COOELAK@1.1001:ExternalDate">
    <vt:lpwstr/>
  </property>
  <property fmtid="{D5CDD505-2E9C-101B-9397-08002B2CF9AE}" pid="144" name="FSC#COOELAK@1.1001:SettlementApprovedAt">
    <vt:lpwstr/>
  </property>
  <property fmtid="{D5CDD505-2E9C-101B-9397-08002B2CF9AE}" pid="145" name="FSC#COOELAK@1.1001:BaseNumber">
    <vt:lpwstr>52-07.1</vt:lpwstr>
  </property>
  <property fmtid="{D5CDD505-2E9C-101B-9397-08002B2CF9AE}" pid="146" name="FSC#COOELAK@1.1001:CurrentUserRolePos">
    <vt:lpwstr>Sachbearbeiter/in</vt:lpwstr>
  </property>
  <property fmtid="{D5CDD505-2E9C-101B-9397-08002B2CF9AE}" pid="147" name="FSC#COOELAK@1.1001:CurrentUserEmail">
    <vt:lpwstr>urs.luther@astra.admin.ch</vt:lpwstr>
  </property>
  <property fmtid="{D5CDD505-2E9C-101B-9397-08002B2CF9AE}" pid="148" name="FSC#ELAKGOV@1.1001:PersonalSubjGender">
    <vt:lpwstr/>
  </property>
  <property fmtid="{D5CDD505-2E9C-101B-9397-08002B2CF9AE}" pid="149" name="FSC#ELAKGOV@1.1001:PersonalSubjFirstName">
    <vt:lpwstr/>
  </property>
  <property fmtid="{D5CDD505-2E9C-101B-9397-08002B2CF9AE}" pid="150" name="FSC#ELAKGOV@1.1001:PersonalSubjSurName">
    <vt:lpwstr/>
  </property>
  <property fmtid="{D5CDD505-2E9C-101B-9397-08002B2CF9AE}" pid="151" name="FSC#ELAKGOV@1.1001:PersonalSubjSalutation">
    <vt:lpwstr/>
  </property>
  <property fmtid="{D5CDD505-2E9C-101B-9397-08002B2CF9AE}" pid="152" name="FSC#ELAKGOV@1.1001:PersonalSubjAddress">
    <vt:lpwstr/>
  </property>
  <property fmtid="{D5CDD505-2E9C-101B-9397-08002B2CF9AE}" pid="153" name="FSC#ATSTATECFG@1.1001:Office">
    <vt:lpwstr/>
  </property>
  <property fmtid="{D5CDD505-2E9C-101B-9397-08002B2CF9AE}" pid="154" name="FSC#ATSTATECFG@1.1001:Agent">
    <vt:lpwstr/>
  </property>
  <property fmtid="{D5CDD505-2E9C-101B-9397-08002B2CF9AE}" pid="155" name="FSC#ATSTATECFG@1.1001:AgentPhone">
    <vt:lpwstr/>
  </property>
  <property fmtid="{D5CDD505-2E9C-101B-9397-08002B2CF9AE}" pid="156" name="FSC#ATSTATECFG@1.1001:DepartmentFax">
    <vt:lpwstr/>
  </property>
  <property fmtid="{D5CDD505-2E9C-101B-9397-08002B2CF9AE}" pid="157" name="FSC#ATSTATECFG@1.1001:DepartmentEmail">
    <vt:lpwstr/>
  </property>
  <property fmtid="{D5CDD505-2E9C-101B-9397-08002B2CF9AE}" pid="158" name="FSC#ATSTATECFG@1.1001:SubfileDate">
    <vt:lpwstr/>
  </property>
  <property fmtid="{D5CDD505-2E9C-101B-9397-08002B2CF9AE}" pid="159" name="FSC#ATSTATECFG@1.1001:SubfileSubject">
    <vt:lpwstr>2018-07-12 IP-Netz BSA, IPv6 Konzept, Präsentation</vt:lpwstr>
  </property>
  <property fmtid="{D5CDD505-2E9C-101B-9397-08002B2CF9AE}" pid="160" name="FSC#ATSTATECFG@1.1001:DepartmentZipCode">
    <vt:lpwstr/>
  </property>
  <property fmtid="{D5CDD505-2E9C-101B-9397-08002B2CF9AE}" pid="161" name="FSC#ATSTATECFG@1.1001:DepartmentCountry">
    <vt:lpwstr/>
  </property>
  <property fmtid="{D5CDD505-2E9C-101B-9397-08002B2CF9AE}" pid="162" name="FSC#ATSTATECFG@1.1001:DepartmentCity">
    <vt:lpwstr/>
  </property>
  <property fmtid="{D5CDD505-2E9C-101B-9397-08002B2CF9AE}" pid="163" name="FSC#ATSTATECFG@1.1001:DepartmentStreet">
    <vt:lpwstr/>
  </property>
  <property fmtid="{D5CDD505-2E9C-101B-9397-08002B2CF9AE}" pid="164" name="FSC#ATSTATECFG@1.1001:DepartmentDVR">
    <vt:lpwstr/>
  </property>
  <property fmtid="{D5CDD505-2E9C-101B-9397-08002B2CF9AE}" pid="165" name="FSC#ATSTATECFG@1.1001:DepartmentUID">
    <vt:lpwstr/>
  </property>
  <property fmtid="{D5CDD505-2E9C-101B-9397-08002B2CF9AE}" pid="166" name="FSC#ATSTATECFG@1.1001:SubfileReference">
    <vt:lpwstr>52-07.1-00003/00003/00036</vt:lpwstr>
  </property>
  <property fmtid="{D5CDD505-2E9C-101B-9397-08002B2CF9AE}" pid="167" name="FSC#ATSTATECFG@1.1001:Clause">
    <vt:lpwstr/>
  </property>
  <property fmtid="{D5CDD505-2E9C-101B-9397-08002B2CF9AE}" pid="168" name="FSC#ATSTATECFG@1.1001:ApprovedSignature">
    <vt:lpwstr/>
  </property>
  <property fmtid="{D5CDD505-2E9C-101B-9397-08002B2CF9AE}" pid="169" name="FSC#ATSTATECFG@1.1001:BankAccount">
    <vt:lpwstr/>
  </property>
  <property fmtid="{D5CDD505-2E9C-101B-9397-08002B2CF9AE}" pid="170" name="FSC#ATSTATECFG@1.1001:BankAccountOwner">
    <vt:lpwstr/>
  </property>
  <property fmtid="{D5CDD505-2E9C-101B-9397-08002B2CF9AE}" pid="171" name="FSC#ATSTATECFG@1.1001:BankInstitute">
    <vt:lpwstr/>
  </property>
  <property fmtid="{D5CDD505-2E9C-101B-9397-08002B2CF9AE}" pid="172" name="FSC#ATSTATECFG@1.1001:BankAccountID">
    <vt:lpwstr/>
  </property>
  <property fmtid="{D5CDD505-2E9C-101B-9397-08002B2CF9AE}" pid="173" name="FSC#ATSTATECFG@1.1001:BankAccountIBAN">
    <vt:lpwstr/>
  </property>
  <property fmtid="{D5CDD505-2E9C-101B-9397-08002B2CF9AE}" pid="174" name="FSC#ATSTATECFG@1.1001:BankAccountBIC">
    <vt:lpwstr/>
  </property>
  <property fmtid="{D5CDD505-2E9C-101B-9397-08002B2CF9AE}" pid="175" name="FSC#ATSTATECFG@1.1001:BankName">
    <vt:lpwstr/>
  </property>
  <property fmtid="{D5CDD505-2E9C-101B-9397-08002B2CF9AE}" pid="176" name="FSC#COOSYSTEM@1.1:Container">
    <vt:lpwstr>COO.2045.100.2.9416445</vt:lpwstr>
  </property>
  <property fmtid="{D5CDD505-2E9C-101B-9397-08002B2CF9AE}" pid="177" name="FSC#FSCFOLIO@1.1001:docpropproject">
    <vt:lpwstr/>
  </property>
  <property fmtid="{D5CDD505-2E9C-101B-9397-08002B2CF9AE}" pid="178" name="ContentTypeId">
    <vt:lpwstr>0x010100150FADFEAD511F41BB3068425F634DBD</vt:lpwstr>
  </property>
</Properties>
</file>